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4"/>
  </p:sldMasterIdLst>
  <p:notesMasterIdLst>
    <p:notesMasterId r:id="rId15"/>
  </p:notesMasterIdLst>
  <p:handoutMasterIdLst>
    <p:handoutMasterId r:id="rId16"/>
  </p:handoutMasterIdLst>
  <p:sldIdLst>
    <p:sldId id="390" r:id="rId5"/>
    <p:sldId id="408" r:id="rId6"/>
    <p:sldId id="410" r:id="rId7"/>
    <p:sldId id="411" r:id="rId8"/>
    <p:sldId id="415" r:id="rId9"/>
    <p:sldId id="412" r:id="rId10"/>
    <p:sldId id="414" r:id="rId11"/>
    <p:sldId id="419" r:id="rId12"/>
    <p:sldId id="425" r:id="rId13"/>
    <p:sldId id="424" r:id="rId1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E87827"/>
    <a:srgbClr val="0A4E7F"/>
    <a:srgbClr val="F39034"/>
    <a:srgbClr val="0E3D6C"/>
    <a:srgbClr val="0F71AB"/>
    <a:srgbClr val="BBC9D5"/>
    <a:srgbClr val="618FE5"/>
    <a:srgbClr val="4B296C"/>
    <a:srgbClr val="8525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6" autoAdjust="0"/>
  </p:normalViewPr>
  <p:slideViewPr>
    <p:cSldViewPr snapToGrid="0">
      <p:cViewPr varScale="1">
        <p:scale>
          <a:sx n="113" d="100"/>
          <a:sy n="113" d="100"/>
        </p:scale>
        <p:origin x="1554"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744" tIns="46872" rIns="93744" bIns="46872" rtlCol="0"/>
          <a:lstStyle>
            <a:lvl1pPr algn="r">
              <a:defRPr sz="1200"/>
            </a:lvl1pPr>
          </a:lstStyle>
          <a:p>
            <a:fld id="{C6310D87-62DF-5D49-BDC9-E6CB2AFB4311}" type="datetimeFigureOut">
              <a:rPr lang="en-US" smtClean="0"/>
              <a:t>1/20/2022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744" tIns="46872" rIns="93744" bIns="46872"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744" tIns="46872" rIns="93744" bIns="46872" rtlCol="0"/>
          <a:lstStyle>
            <a:lvl1pPr algn="r">
              <a:defRPr sz="1200"/>
            </a:lvl1pPr>
          </a:lstStyle>
          <a:p>
            <a:fld id="{B70DE41B-D784-BA4F-A062-70A7D1BFE910}" type="datetimeFigureOut">
              <a:rPr lang="en-US" smtClean="0"/>
              <a:t>1/20/2022</a:t>
            </a:fld>
            <a:endParaRPr lang="en-US"/>
          </a:p>
        </p:txBody>
      </p:sp>
      <p:sp>
        <p:nvSpPr>
          <p:cNvPr id="4" name="Slide Image Placeholder 3"/>
          <p:cNvSpPr>
            <a:spLocks noGrp="1" noRot="1" noChangeAspect="1"/>
          </p:cNvSpPr>
          <p:nvPr>
            <p:ph type="sldImg" idx="2"/>
          </p:nvPr>
        </p:nvSpPr>
        <p:spPr>
          <a:xfrm>
            <a:off x="404813" y="696913"/>
            <a:ext cx="6200775" cy="3487737"/>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744" tIns="46872" rIns="93744" bIns="46872"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comments</a:t>
            </a:r>
          </a:p>
          <a:p>
            <a:endParaRPr lang="en-US" dirty="0">
              <a:cs typeface="Calibri"/>
            </a:endParaRPr>
          </a:p>
          <a:p>
            <a:r>
              <a:rPr lang="en-US" dirty="0">
                <a:cs typeface="Calibri"/>
              </a:rPr>
              <a:t>In November the board of directors voted to put two replacement levies on the February 8, 2022 ballot – a replacement capital levy and a replacement Educational Programs and Operations, or EP&amp;O levy. </a:t>
            </a:r>
          </a:p>
        </p:txBody>
      </p:sp>
      <p:sp>
        <p:nvSpPr>
          <p:cNvPr id="4" name="Slide Number Placeholder 3"/>
          <p:cNvSpPr>
            <a:spLocks noGrp="1"/>
          </p:cNvSpPr>
          <p:nvPr>
            <p:ph type="sldNum" sz="quarter" idx="5"/>
          </p:nvPr>
        </p:nvSpPr>
        <p:spPr/>
        <p:txBody>
          <a:bodyPr/>
          <a:lstStyle/>
          <a:p>
            <a:fld id="{5D278A8B-08C7-9F46-93BF-5A384DF5C06C}" type="slidenum">
              <a:rPr lang="en-US" smtClean="0"/>
              <a:t>1</a:t>
            </a:fld>
            <a:endParaRPr lang="en-US"/>
          </a:p>
        </p:txBody>
      </p:sp>
    </p:spTree>
    <p:extLst>
      <p:ext uri="{BB962C8B-B14F-4D97-AF65-F5344CB8AC3E}">
        <p14:creationId xmlns:p14="http://schemas.microsoft.com/office/powerpoint/2010/main" val="30614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10</a:t>
            </a:fld>
            <a:endParaRPr lang="en-US"/>
          </a:p>
        </p:txBody>
      </p:sp>
    </p:spTree>
    <p:extLst>
      <p:ext uri="{BB962C8B-B14F-4D97-AF65-F5344CB8AC3E}">
        <p14:creationId xmlns:p14="http://schemas.microsoft.com/office/powerpoint/2010/main" val="230262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We will review:</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difference between and EP&amp;O and Capital Levy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each levy pays for, and projects included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tax rate implications of passing the levies</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2</a:t>
            </a:fld>
            <a:endParaRPr lang="en-US"/>
          </a:p>
        </p:txBody>
      </p:sp>
    </p:spTree>
    <p:extLst>
      <p:ext uri="{BB962C8B-B14F-4D97-AF65-F5344CB8AC3E}">
        <p14:creationId xmlns:p14="http://schemas.microsoft.com/office/powerpoint/2010/main" val="23730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EP&amp;O levy</a:t>
            </a:r>
            <a:r>
              <a:rPr lang="en-US" sz="1600" dirty="0">
                <a:effectLst/>
                <a:latin typeface="Arial" panose="020B0604020202020204" pitchFamily="34" charset="0"/>
                <a:ea typeface="Calibri" panose="020F0502020204030204" pitchFamily="34" charset="0"/>
                <a:cs typeface="Arial" panose="020B0604020202020204" pitchFamily="34" charset="0"/>
              </a:rPr>
              <a:t> covers basic educational and operational costs expected of the school district that is not covered by the state. It is a four-year levy that is deposited into the General Fund (Operating)and is essential for day to day functioning of schools. It includes special education, nurses, counselors and salaries.</a:t>
            </a:r>
          </a:p>
          <a:p>
            <a:pPr marL="0" marR="0">
              <a:lnSpc>
                <a:spcPct val="150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capital levy</a:t>
            </a:r>
            <a:r>
              <a:rPr lang="en-US" sz="1600" dirty="0">
                <a:effectLst/>
                <a:latin typeface="Arial" panose="020B0604020202020204" pitchFamily="34" charset="0"/>
                <a:ea typeface="Calibri" panose="020F0502020204030204" pitchFamily="34" charset="0"/>
                <a:cs typeface="Arial" panose="020B0604020202020204" pitchFamily="34" charset="0"/>
              </a:rPr>
              <a:t> funds will be deposited into the Capital Projects Fund over six years and funds the highest priority technology and facility needs of the district not funded by the state. This includes computers, equipment and support to maintain one device/computer per student; health, safety and security upgrades district-wide; ensuring equal access to programs and facilities for all students; and maintaining our facilities in good working order.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3</a:t>
            </a:fld>
            <a:endParaRPr lang="en-US"/>
          </a:p>
        </p:txBody>
      </p:sp>
    </p:spTree>
    <p:extLst>
      <p:ext uri="{BB962C8B-B14F-4D97-AF65-F5344CB8AC3E}">
        <p14:creationId xmlns:p14="http://schemas.microsoft.com/office/powerpoint/2010/main" val="401289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Let’s talk a little more about EP&amp;O (read slide – pieces come in individually, need to click them on)</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4</a:t>
            </a:fld>
            <a:endParaRPr lang="en-US"/>
          </a:p>
        </p:txBody>
      </p:sp>
    </p:spTree>
    <p:extLst>
      <p:ext uri="{BB962C8B-B14F-4D97-AF65-F5344CB8AC3E}">
        <p14:creationId xmlns:p14="http://schemas.microsoft.com/office/powerpoint/2010/main" val="314853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what it will mean if the EP&amp;O levy passes. </a:t>
            </a:r>
          </a:p>
          <a:p>
            <a:r>
              <a:rPr lang="en-US" dirty="0"/>
              <a:t>In years 2023 – 2026 you can see the total amount collected and what that would mean as a tax rate per $1,000 of assessed value of your home</a:t>
            </a:r>
          </a:p>
          <a:p>
            <a:endParaRPr lang="en-US" dirty="0"/>
          </a:p>
          <a:p>
            <a:r>
              <a:rPr lang="en-US" dirty="0"/>
              <a:t>Below you can see what the tax rate has been over the last 10 years for the EP&amp;O levy. If this passes it will remain in the low $2 range for four years.</a:t>
            </a:r>
          </a:p>
        </p:txBody>
      </p:sp>
      <p:sp>
        <p:nvSpPr>
          <p:cNvPr id="4" name="Slide Number Placeholder 3"/>
          <p:cNvSpPr>
            <a:spLocks noGrp="1"/>
          </p:cNvSpPr>
          <p:nvPr>
            <p:ph type="sldNum" sz="quarter" idx="5"/>
          </p:nvPr>
        </p:nvSpPr>
        <p:spPr/>
        <p:txBody>
          <a:bodyPr/>
          <a:lstStyle/>
          <a:p>
            <a:fld id="{5D278A8B-08C7-9F46-93BF-5A384DF5C06C}" type="slidenum">
              <a:rPr lang="en-US" smtClean="0"/>
              <a:t>5</a:t>
            </a:fld>
            <a:endParaRPr lang="en-US"/>
          </a:p>
        </p:txBody>
      </p:sp>
    </p:spTree>
    <p:extLst>
      <p:ext uri="{BB962C8B-B14F-4D97-AF65-F5344CB8AC3E}">
        <p14:creationId xmlns:p14="http://schemas.microsoft.com/office/powerpoint/2010/main" val="52553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Now the Capital Levy</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There are 4 major components of the capital levy:</a:t>
            </a:r>
          </a:p>
          <a:p>
            <a:pPr marL="457200"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Technology – </a:t>
            </a:r>
          </a:p>
          <a:p>
            <a:r>
              <a:rPr lang="en-US" sz="2000" dirty="0">
                <a:latin typeface="Arial" panose="020B0604020202020204" pitchFamily="34" charset="0"/>
                <a:cs typeface="Arial" panose="020B0604020202020204" pitchFamily="34" charset="0"/>
              </a:rPr>
              <a:t>		Technology is a big part of this levy. As you know, the 2016 capital levy funded 1:1 devices for our district which set us up well when we had to pivot to online learning in the spring of 2020.  This levy will continue that good work 		and more. It is preparing us not to just meet the needs of today, but to look into the future as well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effectLst/>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Maintain 1:1 program by ensuring student and teacher devices stay updated, supported and properly maintained.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Ensure classroom, building, and district technology stays updated and capable of current and future needs.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Our teachers need to be trained on new technology and platforms, so this also pays for professional development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Ensure families have adequate home internet access and Wi-Fi.</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Also pays for ongoing updates, online subscriptions and maintenance</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Increased safety and security</a:t>
            </a:r>
          </a:p>
          <a:p>
            <a:r>
              <a:rPr lang="en-US" sz="2000" dirty="0"/>
              <a:t>	The fencing at Everett High and Cascade High is not a big fence around both campuses. They both have places that act as a public thoroughfare and are easy entrances for the public to be on campus. </a:t>
            </a:r>
          </a:p>
          <a:p>
            <a:r>
              <a:rPr lang="en-US" sz="2000" dirty="0"/>
              <a:t>		This will pay for those areas to be closed off during school hours </a:t>
            </a:r>
          </a:p>
          <a:p>
            <a:endParaRPr lang="en-US" sz="2000" dirty="0"/>
          </a:p>
          <a:p>
            <a:r>
              <a:rPr lang="en-US" sz="2000" dirty="0"/>
              <a:t>	These are all about keeping our students and staff safe</a:t>
            </a:r>
          </a:p>
          <a:p>
            <a:pPr marL="457200" indent="-4572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Equal access, same experience</a:t>
            </a:r>
          </a:p>
          <a:p>
            <a:r>
              <a:rPr lang="en-US" sz="2000" dirty="0">
                <a:latin typeface="Arial" panose="020B0604020202020204" pitchFamily="34" charset="0"/>
                <a:cs typeface="Arial" panose="020B0604020202020204" pitchFamily="34" charset="0"/>
              </a:rPr>
              <a:t>	we believe that every student should have the same educational opportunities and experiences no matter what school in the district they attend.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Replace Madison and Jackson elementary schools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		- Madison and Jackson elementaries are desperately in need of replacement. They are not up to seismic code, are not ADA compliant, and are costing a lot to maintain while at the same time not providing the right kinds of environment for the best learning.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Replace Cascade High Science Building for science classrooms and Aerospace &amp; Advanced Manufacturing Pathway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Upgrade two classrooms at Jackson High for science programs and Information and Communication Pathway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		- The science rooms at Jackson and Cascade are not able to support the new teaching standards for science and also need new space for the STEM career pathways at those schools.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Modernize classrooms and cafeteria at Everett High Auditorium Building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Upgrade cafeteria and kitchen at Cascade High</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 These schools have so little room in the cafeteria, students often skip lunch because they can’t get through the line in time or find a place to site</a:t>
            </a:r>
          </a:p>
          <a:p>
            <a:pPr marL="171450" indent="-1714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All of these things need to be addressed.</a:t>
            </a:r>
          </a:p>
          <a:p>
            <a:pPr marL="457200" indent="-4572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Maintenance and mandatory upgrades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Maintenance and mandatory upgrades – just like you need to maintain your home to prevent more costly repairs down the road, we need to maintain our schools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 Upgrade HVAC controls at four sites</a:t>
            </a:r>
          </a:p>
          <a:p>
            <a:r>
              <a:rPr lang="en-US" sz="2000" dirty="0">
                <a:latin typeface="Arial" panose="020B0604020202020204" pitchFamily="34" charset="0"/>
                <a:cs typeface="Arial" panose="020B0604020202020204" pitchFamily="34" charset="0"/>
              </a:rPr>
              <a:t>	• Clean Buildings Act upgrades district-wide – new law in 2019, accounts for $30 million</a:t>
            </a:r>
          </a:p>
          <a:p>
            <a:r>
              <a:rPr lang="en-US" sz="2000" dirty="0">
                <a:latin typeface="Arial" panose="020B0604020202020204" pitchFamily="34" charset="0"/>
                <a:cs typeface="Arial" panose="020B0604020202020204" pitchFamily="34" charset="0"/>
              </a:rPr>
              <a:t>	• Replace roofing at six schools – about $2M per roof, need replaced every 20-3- years</a:t>
            </a:r>
          </a:p>
          <a:p>
            <a:r>
              <a:rPr lang="en-US" sz="2000" dirty="0">
                <a:latin typeface="Arial" panose="020B0604020202020204" pitchFamily="34" charset="0"/>
                <a:cs typeface="Arial" panose="020B0604020202020204" pitchFamily="34" charset="0"/>
              </a:rPr>
              <a:t>	• Replace flooring at Emerson and Silver Firs elementary schools</a:t>
            </a:r>
          </a:p>
          <a:p>
            <a:r>
              <a:rPr lang="en-US" sz="2000" dirty="0">
                <a:latin typeface="Arial" panose="020B0604020202020204" pitchFamily="34" charset="0"/>
                <a:cs typeface="Arial" panose="020B0604020202020204" pitchFamily="34" charset="0"/>
              </a:rPr>
              <a:t>	• Replace aging playground equipment at eight elementary schools</a:t>
            </a:r>
          </a:p>
          <a:p>
            <a:r>
              <a:rPr lang="en-US" sz="2000" dirty="0">
                <a:latin typeface="Arial" panose="020B0604020202020204" pitchFamily="34" charset="0"/>
                <a:cs typeface="Arial" panose="020B0604020202020204" pitchFamily="34" charset="0"/>
              </a:rPr>
              <a:t>	• Replace freezers and coolers at Jackson and Cascade high schools</a:t>
            </a:r>
          </a:p>
          <a:p>
            <a:r>
              <a:rPr lang="en-US" sz="2000" dirty="0">
                <a:latin typeface="Arial" panose="020B0604020202020204" pitchFamily="34" charset="0"/>
                <a:cs typeface="Arial" panose="020B0604020202020204" pitchFamily="34" charset="0"/>
              </a:rPr>
              <a:t>	• Replace bleachers at Jackson and Cascade high schools</a:t>
            </a:r>
          </a:p>
          <a:p>
            <a:r>
              <a:rPr lang="en-US" sz="2000" dirty="0">
                <a:latin typeface="Arial" panose="020B0604020202020204" pitchFamily="34" charset="0"/>
                <a:cs typeface="Arial" panose="020B0604020202020204" pitchFamily="34" charset="0"/>
              </a:rPr>
              <a:t>	• New Reader boards at 19 schools</a:t>
            </a:r>
          </a:p>
          <a:p>
            <a:r>
              <a:rPr lang="en-US" sz="2000" dirty="0">
                <a:latin typeface="Arial" panose="020B0604020202020204" pitchFamily="34" charset="0"/>
                <a:cs typeface="Arial" panose="020B0604020202020204" pitchFamily="34" charset="0"/>
              </a:rPr>
              <a:t>	- keep our community and families informed</a:t>
            </a:r>
          </a:p>
          <a:p>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total cost is $325.5 million</a:t>
            </a:r>
          </a:p>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D278A8B-08C7-9F46-93BF-5A384DF5C06C}" type="slidenum">
              <a:rPr lang="en-US" smtClean="0"/>
              <a:t>6</a:t>
            </a:fld>
            <a:endParaRPr lang="en-US"/>
          </a:p>
        </p:txBody>
      </p:sp>
    </p:spTree>
    <p:extLst>
      <p:ext uri="{BB962C8B-B14F-4D97-AF65-F5344CB8AC3E}">
        <p14:creationId xmlns:p14="http://schemas.microsoft.com/office/powerpoint/2010/main" val="400794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How much will these levies cost me?</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You can see on the left the rate per $100,000 assessed value for the EP&amp;O levy in the second column and the capital levy in the third column. The fourth column is debt from prior bonds we are paying off. The total shows, if both levies pass, the combined tax rate will be stable at $4.08 per $100,000 assessed value.  This will mean your Everett Public Schools-related property tax rates would increase by an estimated $0.84 per $1,000 assessed property value (AV), when compared to 2022 and an estimated $0.33 when compared to 2021. However, the new tax rates will still be substantially lower than rates paid by district property owners prior to 2021.  The rates in 2021 and 2022 were quite a bit lower and that is because we did not pass the 2020 Bond. </a:t>
            </a: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So what does that mean for you as a home owner?</a:t>
            </a:r>
          </a:p>
          <a:p>
            <a:pPr marL="0" marR="0" indent="0" algn="l">
              <a:lnSpc>
                <a:spcPct val="119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7</a:t>
            </a:fld>
            <a:endParaRPr lang="en-US"/>
          </a:p>
        </p:txBody>
      </p:sp>
    </p:spTree>
    <p:extLst>
      <p:ext uri="{BB962C8B-B14F-4D97-AF65-F5344CB8AC3E}">
        <p14:creationId xmlns:p14="http://schemas.microsoft.com/office/powerpoint/2010/main" val="329205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Let’s take an example and say your house is valued at $500,000</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If you have a house that is assessed at $500,000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You take that value divided by 1,000 and get 500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Currently the tax rate is $3.24 so if you take that rate times your $500 – you currently would be paying $1,620 per year, or $135 per month.</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 take the 500 times the new rate of $4.08 and get $2040 a year, which is $170 per month.</a:t>
            </a:r>
          </a:p>
          <a:p>
            <a:pPr marL="285750" marR="0" indent="-285750" algn="l">
              <a:lnSpc>
                <a:spcPct val="125000"/>
              </a:lnSpc>
              <a:spcBef>
                <a:spcPts val="0"/>
              </a:spcBef>
              <a:spcAft>
                <a:spcPts val="600"/>
              </a:spcAft>
              <a:buFont typeface="Arial" panose="020B0604020202020204" pitchFamily="34" charset="0"/>
              <a:buChar char="•"/>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You can do the same calculation substituting your house value in where we put $500,000.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8</a:t>
            </a:fld>
            <a:endParaRPr lang="en-US"/>
          </a:p>
        </p:txBody>
      </p:sp>
    </p:spTree>
    <p:extLst>
      <p:ext uri="{BB962C8B-B14F-4D97-AF65-F5344CB8AC3E}">
        <p14:creationId xmlns:p14="http://schemas.microsoft.com/office/powerpoint/2010/main" val="253690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In Summary</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20</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 AV starting in January 2023.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9</a:t>
            </a:fld>
            <a:endParaRPr lang="en-US"/>
          </a:p>
        </p:txBody>
      </p:sp>
    </p:spTree>
    <p:extLst>
      <p:ext uri="{BB962C8B-B14F-4D97-AF65-F5344CB8AC3E}">
        <p14:creationId xmlns:p14="http://schemas.microsoft.com/office/powerpoint/2010/main" val="310117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723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7DFA4-32DE-834B-9A88-AF371B8DA06F}"/>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Background pattern&#10;&#10;Description automatically generated">
            <a:extLst>
              <a:ext uri="{FF2B5EF4-FFF2-40B4-BE49-F238E27FC236}">
                <a16:creationId xmlns:a16="http://schemas.microsoft.com/office/drawing/2014/main" id="{4E5A58DF-6489-4747-A52A-6AD4732DDAE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4734917"/>
            <a:ext cx="9144000" cy="422299"/>
          </a:xfrm>
          <a:prstGeom prst="rect">
            <a:avLst/>
          </a:prstGeom>
        </p:spPr>
      </p:pic>
      <p:sp>
        <p:nvSpPr>
          <p:cNvPr id="5" name="TextBox 4">
            <a:extLst>
              <a:ext uri="{FF2B5EF4-FFF2-40B4-BE49-F238E27FC236}">
                <a16:creationId xmlns:a16="http://schemas.microsoft.com/office/drawing/2014/main" id="{93C6A122-D0FC-9844-B0D6-8D208972E1B7}"/>
              </a:ext>
            </a:extLst>
          </p:cNvPr>
          <p:cNvSpPr txBox="1"/>
          <p:nvPr userDrawn="1"/>
        </p:nvSpPr>
        <p:spPr>
          <a:xfrm>
            <a:off x="328524" y="4845668"/>
            <a:ext cx="3470966" cy="203133"/>
          </a:xfrm>
          <a:prstGeom prst="rect">
            <a:avLst/>
          </a:prstGeom>
          <a:noFill/>
        </p:spPr>
        <p:txBody>
          <a:bodyPr wrap="square" rtlCol="0">
            <a:spAutoFit/>
          </a:bodyPr>
          <a:lstStyle/>
          <a:p>
            <a:pPr>
              <a:lnSpc>
                <a:spcPct val="90000"/>
              </a:lnSpc>
            </a:pPr>
            <a:r>
              <a:rPr lang="en-US" sz="800">
                <a:solidFill>
                  <a:schemeClr val="bg1"/>
                </a:solidFill>
                <a:latin typeface="Arial" panose="020B0604020202020204" pitchFamily="34" charset="0"/>
                <a:cs typeface="Arial" panose="020B0604020202020204" pitchFamily="34" charset="0"/>
              </a:rPr>
              <a:t>EVERETT PUBLIC SCHOOLS   |</a:t>
            </a:r>
          </a:p>
        </p:txBody>
      </p:sp>
      <p:sp>
        <p:nvSpPr>
          <p:cNvPr id="6" name="Rectangle 5">
            <a:extLst>
              <a:ext uri="{FF2B5EF4-FFF2-40B4-BE49-F238E27FC236}">
                <a16:creationId xmlns:a16="http://schemas.microsoft.com/office/drawing/2014/main" id="{7AD2E71B-CDE2-444F-BE3C-8C0F63244777}"/>
              </a:ext>
            </a:extLst>
          </p:cNvPr>
          <p:cNvSpPr/>
          <p:nvPr userDrawn="1"/>
        </p:nvSpPr>
        <p:spPr>
          <a:xfrm>
            <a:off x="0" y="0"/>
            <a:ext cx="9144000" cy="741717"/>
          </a:xfrm>
          <a:prstGeom prst="rect">
            <a:avLst/>
          </a:prstGeom>
          <a:solidFill>
            <a:srgbClr val="0A4E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FB974064-61F1-4141-A26E-2DACDF4CE948}"/>
              </a:ext>
            </a:extLst>
          </p:cNvPr>
          <p:cNvSpPr txBox="1"/>
          <p:nvPr userDrawn="1"/>
        </p:nvSpPr>
        <p:spPr>
          <a:xfrm>
            <a:off x="8352283" y="4845668"/>
            <a:ext cx="472964" cy="203133"/>
          </a:xfrm>
          <a:prstGeom prst="rect">
            <a:avLst/>
          </a:prstGeom>
          <a:noFill/>
        </p:spPr>
        <p:txBody>
          <a:bodyPr wrap="square" rtlCol="0">
            <a:spAutoFit/>
          </a:bodyPr>
          <a:lstStyle/>
          <a:p>
            <a:pPr algn="r">
              <a:lnSpc>
                <a:spcPct val="90000"/>
              </a:lnSpc>
            </a:pPr>
            <a:fld id="{8116D425-89BC-4F44-9025-2937A8134F91}" type="slidenum">
              <a:rPr lang="en-US" sz="800" smtClean="0">
                <a:solidFill>
                  <a:schemeClr val="bg1"/>
                </a:solidFill>
                <a:latin typeface="Arial" panose="020B0604020202020204" pitchFamily="34" charset="0"/>
                <a:cs typeface="Arial" panose="020B0604020202020204" pitchFamily="34" charset="0"/>
              </a:rPr>
              <a:pPr algn="r">
                <a:lnSpc>
                  <a:spcPct val="90000"/>
                </a:lnSpc>
              </a:pPr>
              <a:t>‹#›</a:t>
            </a:fld>
            <a:endParaRPr lang="en-US" sz="800">
              <a:solidFill>
                <a:schemeClr val="bg1"/>
              </a:solidFill>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445C8D85-4049-3240-B035-750FFDEAA69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97470" y="33135"/>
            <a:ext cx="629018" cy="629018"/>
          </a:xfrm>
          <a:prstGeom prst="rect">
            <a:avLst/>
          </a:prstGeom>
        </p:spPr>
      </p:pic>
    </p:spTree>
    <p:extLst>
      <p:ext uri="{BB962C8B-B14F-4D97-AF65-F5344CB8AC3E}">
        <p14:creationId xmlns:p14="http://schemas.microsoft.com/office/powerpoint/2010/main" val="2672844383"/>
      </p:ext>
    </p:extLst>
  </p:cSld>
  <p:clrMap bg1="lt1" tx1="dk1" bg2="lt2" tx2="dk2" accent1="accent1" accent2="accent2" accent3="accent3" accent4="accent4" accent5="accent5" accent6="accent6" hlink="hlink" folHlink="folHlink"/>
  <p:sldLayoutIdLst>
    <p:sldLayoutId id="2147483787" r:id="rId1"/>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hild, indoor, person&#10;&#10;Description automatically generated">
            <a:extLst>
              <a:ext uri="{FF2B5EF4-FFF2-40B4-BE49-F238E27FC236}">
                <a16:creationId xmlns:a16="http://schemas.microsoft.com/office/drawing/2014/main" id="{20DF971F-7F99-48BC-ACAC-652DB0FCBA63}"/>
              </a:ext>
            </a:extLst>
          </p:cNvPr>
          <p:cNvPicPr>
            <a:picLocks noChangeAspect="1"/>
          </p:cNvPicPr>
          <p:nvPr/>
        </p:nvPicPr>
        <p:blipFill rotWithShape="1">
          <a:blip r:embed="rId3"/>
          <a:srcRect r="16243"/>
          <a:stretch/>
        </p:blipFill>
        <p:spPr>
          <a:xfrm>
            <a:off x="4425416" y="707465"/>
            <a:ext cx="4718584" cy="4024040"/>
          </a:xfrm>
          <a:prstGeom prst="rect">
            <a:avLst/>
          </a:prstGeom>
        </p:spPr>
      </p:pic>
      <p:sp>
        <p:nvSpPr>
          <p:cNvPr id="22" name="Freeform 21">
            <a:extLst>
              <a:ext uri="{FF2B5EF4-FFF2-40B4-BE49-F238E27FC236}">
                <a16:creationId xmlns:a16="http://schemas.microsoft.com/office/drawing/2014/main" id="{58C274DC-CCF8-A142-BBCB-B87298BCCAC2}"/>
              </a:ext>
            </a:extLst>
          </p:cNvPr>
          <p:cNvSpPr/>
          <p:nvPr/>
        </p:nvSpPr>
        <p:spPr>
          <a:xfrm flipH="1">
            <a:off x="-3" y="0"/>
            <a:ext cx="5683911" cy="4744122"/>
          </a:xfrm>
          <a:custGeom>
            <a:avLst/>
            <a:gdLst>
              <a:gd name="connsiteX0" fmla="*/ 0 w 5288889"/>
              <a:gd name="connsiteY0" fmla="*/ 5142586 h 5157216"/>
              <a:gd name="connsiteX1" fmla="*/ 1221638 w 5288889"/>
              <a:gd name="connsiteY1" fmla="*/ 0 h 5157216"/>
              <a:gd name="connsiteX2" fmla="*/ 5281574 w 5288889"/>
              <a:gd name="connsiteY2" fmla="*/ 7315 h 5157216"/>
              <a:gd name="connsiteX3" fmla="*/ 5288889 w 5288889"/>
              <a:gd name="connsiteY3" fmla="*/ 5157216 h 5157216"/>
              <a:gd name="connsiteX4" fmla="*/ 0 w 5288889"/>
              <a:gd name="connsiteY4" fmla="*/ 5142586 h 515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8889" h="5157216">
                <a:moveTo>
                  <a:pt x="0" y="5142586"/>
                </a:moveTo>
                <a:lnTo>
                  <a:pt x="1221638" y="0"/>
                </a:lnTo>
                <a:lnTo>
                  <a:pt x="5281574" y="7315"/>
                </a:lnTo>
                <a:cubicBezTo>
                  <a:pt x="5284012" y="1723949"/>
                  <a:pt x="5286451" y="3440582"/>
                  <a:pt x="5288889" y="5157216"/>
                </a:cubicBezTo>
                <a:lnTo>
                  <a:pt x="0" y="5142586"/>
                </a:lnTo>
                <a:close/>
              </a:path>
            </a:pathLst>
          </a:custGeom>
          <a:solidFill>
            <a:srgbClr val="0A4E7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a:extLst>
              <a:ext uri="{FF2B5EF4-FFF2-40B4-BE49-F238E27FC236}">
                <a16:creationId xmlns:a16="http://schemas.microsoft.com/office/drawing/2014/main" id="{E90E8974-3A19-1546-82CF-8AE92C3E5F57}"/>
              </a:ext>
            </a:extLst>
          </p:cNvPr>
          <p:cNvSpPr/>
          <p:nvPr/>
        </p:nvSpPr>
        <p:spPr>
          <a:xfrm>
            <a:off x="-3" y="0"/>
            <a:ext cx="5486400" cy="4731505"/>
          </a:xfrm>
          <a:custGeom>
            <a:avLst/>
            <a:gdLst>
              <a:gd name="connsiteX0" fmla="*/ 4209393 w 5486400"/>
              <a:gd name="connsiteY0" fmla="*/ 0 h 4753303"/>
              <a:gd name="connsiteX1" fmla="*/ 0 w 5486400"/>
              <a:gd name="connsiteY1" fmla="*/ 0 h 4753303"/>
              <a:gd name="connsiteX2" fmla="*/ 0 w 5486400"/>
              <a:gd name="connsiteY2" fmla="*/ 4753303 h 4753303"/>
              <a:gd name="connsiteX3" fmla="*/ 197069 w 5486400"/>
              <a:gd name="connsiteY3" fmla="*/ 4753303 h 4753303"/>
              <a:gd name="connsiteX4" fmla="*/ 5486400 w 5486400"/>
              <a:gd name="connsiteY4" fmla="*/ 4753303 h 4753303"/>
              <a:gd name="connsiteX5" fmla="*/ 4209393 w 5486400"/>
              <a:gd name="connsiteY5" fmla="*/ 0 h 475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4753303">
                <a:moveTo>
                  <a:pt x="4209393" y="0"/>
                </a:moveTo>
                <a:lnTo>
                  <a:pt x="0" y="0"/>
                </a:lnTo>
                <a:lnTo>
                  <a:pt x="0" y="4753303"/>
                </a:lnTo>
                <a:lnTo>
                  <a:pt x="197069" y="4753303"/>
                </a:lnTo>
                <a:lnTo>
                  <a:pt x="5486400" y="4753303"/>
                </a:lnTo>
                <a:lnTo>
                  <a:pt x="4209393"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9875A6-9B94-C747-ADC2-91F6D12986DD}"/>
              </a:ext>
            </a:extLst>
          </p:cNvPr>
          <p:cNvSpPr txBox="1"/>
          <p:nvPr/>
        </p:nvSpPr>
        <p:spPr>
          <a:xfrm>
            <a:off x="234670" y="541126"/>
            <a:ext cx="4286124" cy="3021596"/>
          </a:xfrm>
          <a:prstGeom prst="rect">
            <a:avLst/>
          </a:prstGeom>
          <a:noFill/>
        </p:spPr>
        <p:txBody>
          <a:bodyPr wrap="square" lIns="91440" tIns="45720" rIns="91440" bIns="45720" rtlCol="0" anchor="t">
            <a:spAutoFit/>
          </a:bodyPr>
          <a:lstStyle/>
          <a:p>
            <a:pPr>
              <a:lnSpc>
                <a:spcPct val="90000"/>
              </a:lnSpc>
            </a:pPr>
            <a:r>
              <a:rPr lang="en-US" sz="3600" b="1" dirty="0">
                <a:solidFill>
                  <a:srgbClr val="F39034"/>
                </a:solidFill>
                <a:latin typeface="Arial" panose="020B0604020202020204" pitchFamily="34" charset="0"/>
                <a:cs typeface="Arial" panose="020B0604020202020204" pitchFamily="34" charset="0"/>
              </a:rPr>
              <a:t>Replacement Capital and EP&amp;O Levies</a:t>
            </a:r>
          </a:p>
          <a:p>
            <a:pPr>
              <a:lnSpc>
                <a:spcPct val="90000"/>
              </a:lnSpc>
            </a:pPr>
            <a:endParaRPr lang="en-US" b="1" dirty="0">
              <a:solidFill>
                <a:srgbClr val="0A4E7F"/>
              </a:solidFill>
              <a:latin typeface="Arial" panose="020B0604020202020204" pitchFamily="34" charset="0"/>
              <a:cs typeface="Arial" panose="020B0604020202020204" pitchFamily="34" charset="0"/>
            </a:endParaRPr>
          </a:p>
          <a:p>
            <a:pPr>
              <a:lnSpc>
                <a:spcPct val="90000"/>
              </a:lnSpc>
            </a:pPr>
            <a:r>
              <a:rPr lang="en-US" b="1" dirty="0">
                <a:solidFill>
                  <a:srgbClr val="0A4E7F"/>
                </a:solidFill>
                <a:latin typeface="Arial" panose="020B0604020202020204" pitchFamily="34" charset="0"/>
                <a:cs typeface="Arial" panose="020B0604020202020204" pitchFamily="34" charset="0"/>
              </a:rPr>
              <a:t>February 8, 2022</a:t>
            </a:r>
            <a:endParaRPr lang="en-US" dirty="0"/>
          </a:p>
          <a:p>
            <a:pPr>
              <a:lnSpc>
                <a:spcPct val="90000"/>
              </a:lnSpc>
            </a:pPr>
            <a:endParaRPr lang="en-US" sz="3375" b="1" dirty="0">
              <a:solidFill>
                <a:schemeClr val="bg1"/>
              </a:solidFill>
              <a:latin typeface="Myriad Pro"/>
              <a:cs typeface="Myriad Pro"/>
            </a:endParaRPr>
          </a:p>
          <a:p>
            <a:pPr>
              <a:lnSpc>
                <a:spcPct val="90000"/>
              </a:lnSpc>
            </a:pPr>
            <a:endParaRPr lang="en-US" sz="3375" b="1" dirty="0">
              <a:solidFill>
                <a:schemeClr val="bg1"/>
              </a:solidFill>
              <a:latin typeface="Myriad Pro"/>
              <a:cs typeface="Myriad Pro"/>
            </a:endParaRPr>
          </a:p>
        </p:txBody>
      </p:sp>
      <p:cxnSp>
        <p:nvCxnSpPr>
          <p:cNvPr id="19" name="Straight Connector 18">
            <a:extLst>
              <a:ext uri="{FF2B5EF4-FFF2-40B4-BE49-F238E27FC236}">
                <a16:creationId xmlns:a16="http://schemas.microsoft.com/office/drawing/2014/main" id="{2E7990BC-BD7B-F44E-ABE3-B9DC3F89D6F2}"/>
              </a:ext>
            </a:extLst>
          </p:cNvPr>
          <p:cNvCxnSpPr>
            <a:cxnSpLocks/>
          </p:cNvCxnSpPr>
          <p:nvPr/>
        </p:nvCxnSpPr>
        <p:spPr>
          <a:xfrm>
            <a:off x="438209" y="2956756"/>
            <a:ext cx="4082585" cy="0"/>
          </a:xfrm>
          <a:prstGeom prst="line">
            <a:avLst/>
          </a:prstGeom>
          <a:ln w="25400"/>
        </p:spPr>
        <p:style>
          <a:lnRef idx="1">
            <a:schemeClr val="accent6"/>
          </a:lnRef>
          <a:fillRef idx="0">
            <a:schemeClr val="accent6"/>
          </a:fillRef>
          <a:effectRef idx="0">
            <a:schemeClr val="accent6"/>
          </a:effectRef>
          <a:fontRef idx="minor">
            <a:schemeClr val="tx1"/>
          </a:fontRef>
        </p:style>
      </p:cxnSp>
      <p:pic>
        <p:nvPicPr>
          <p:cNvPr id="4" name="Picture 3" descr="Logo&#10;&#10;Description automatically generated">
            <a:extLst>
              <a:ext uri="{FF2B5EF4-FFF2-40B4-BE49-F238E27FC236}">
                <a16:creationId xmlns:a16="http://schemas.microsoft.com/office/drawing/2014/main" id="{A12EB00B-F5A0-D743-876C-CC69082808EE}"/>
              </a:ext>
            </a:extLst>
          </p:cNvPr>
          <p:cNvPicPr>
            <a:picLocks noChangeAspect="1"/>
          </p:cNvPicPr>
          <p:nvPr/>
        </p:nvPicPr>
        <p:blipFill>
          <a:blip r:embed="rId4"/>
          <a:stretch>
            <a:fillRect/>
          </a:stretch>
        </p:blipFill>
        <p:spPr>
          <a:xfrm>
            <a:off x="438209" y="3143552"/>
            <a:ext cx="3126973" cy="1292482"/>
          </a:xfrm>
          <a:prstGeom prst="rect">
            <a:avLst/>
          </a:prstGeom>
        </p:spPr>
      </p:pic>
    </p:spTree>
    <p:extLst>
      <p:ext uri="{BB962C8B-B14F-4D97-AF65-F5344CB8AC3E}">
        <p14:creationId xmlns:p14="http://schemas.microsoft.com/office/powerpoint/2010/main" val="346764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165856" cy="830997"/>
          </a:xfrm>
          <a:prstGeom prst="rect">
            <a:avLst/>
          </a:prstGeom>
          <a:noFill/>
        </p:spPr>
        <p:txBody>
          <a:bodyPr wrap="square" rtlCol="0">
            <a:spAutoFit/>
          </a:bodyPr>
          <a:lstStyle/>
          <a:p>
            <a:r>
              <a:rPr lang="en-US" sz="2800" b="1" dirty="0">
                <a:solidFill>
                  <a:srgbClr val="00447C"/>
                </a:solidFill>
                <a:latin typeface="Arial" panose="020B0604020202020204" pitchFamily="34" charset="0"/>
                <a:cs typeface="Arial" panose="020B0604020202020204" pitchFamily="34" charset="0"/>
              </a:rPr>
              <a:t>Questions?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9F63EFAD-4385-4B76-9001-E74FB99A0101}"/>
              </a:ext>
            </a:extLst>
          </p:cNvPr>
          <p:cNvPicPr>
            <a:picLocks noChangeAspect="1"/>
          </p:cNvPicPr>
          <p:nvPr/>
        </p:nvPicPr>
        <p:blipFill>
          <a:blip r:embed="rId3"/>
          <a:stretch>
            <a:fillRect/>
          </a:stretch>
        </p:blipFill>
        <p:spPr>
          <a:xfrm>
            <a:off x="5749083" y="1048043"/>
            <a:ext cx="3103715" cy="2903044"/>
          </a:xfrm>
          <a:prstGeom prst="rect">
            <a:avLst/>
          </a:prstGeom>
        </p:spPr>
      </p:pic>
    </p:spTree>
    <p:extLst>
      <p:ext uri="{BB962C8B-B14F-4D97-AF65-F5344CB8AC3E}">
        <p14:creationId xmlns:p14="http://schemas.microsoft.com/office/powerpoint/2010/main" val="165581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261884"/>
          </a:xfrm>
          <a:prstGeom prst="rect">
            <a:avLst/>
          </a:prstGeom>
          <a:noFill/>
        </p:spPr>
        <p:txBody>
          <a:bodyPr wrap="square" rtlCol="0">
            <a:spAutoFit/>
          </a:bodyPr>
          <a:lstStyle/>
          <a:p>
            <a:r>
              <a:rPr lang="en-US" sz="2800" dirty="0"/>
              <a:t>We will review:</a:t>
            </a:r>
          </a:p>
          <a:p>
            <a:pPr marL="742950" lvl="1" indent="-285750">
              <a:buFont typeface="Arial" panose="020B0604020202020204" pitchFamily="34" charset="0"/>
              <a:buChar char="•"/>
            </a:pPr>
            <a:r>
              <a:rPr lang="en-US" sz="1600" dirty="0"/>
              <a:t>The difference between and EP&amp;O and Capital Levy</a:t>
            </a:r>
          </a:p>
          <a:p>
            <a:pPr marL="742950" lvl="1" indent="-285750">
              <a:buFont typeface="Arial" panose="020B0604020202020204" pitchFamily="34" charset="0"/>
              <a:buChar char="•"/>
            </a:pPr>
            <a:r>
              <a:rPr lang="en-US" sz="1600" dirty="0"/>
              <a:t>What each levy pays for, and projects included</a:t>
            </a:r>
          </a:p>
          <a:p>
            <a:pPr marL="742950" lvl="1" indent="-285750">
              <a:buFont typeface="Arial" panose="020B0604020202020204" pitchFamily="34" charset="0"/>
              <a:buChar char="•"/>
            </a:pPr>
            <a:r>
              <a:rPr lang="en-US" sz="1600" dirty="0"/>
              <a:t>The tax rate implications of passing the levies</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BA8D7DB6-E756-4441-B911-4EDCDE40F179}"/>
              </a:ext>
            </a:extLst>
          </p:cNvPr>
          <p:cNvPicPr>
            <a:picLocks noChangeAspect="1"/>
          </p:cNvPicPr>
          <p:nvPr/>
        </p:nvPicPr>
        <p:blipFill>
          <a:blip r:embed="rId3"/>
          <a:stretch>
            <a:fillRect/>
          </a:stretch>
        </p:blipFill>
        <p:spPr>
          <a:xfrm>
            <a:off x="6556934" y="932567"/>
            <a:ext cx="1808926" cy="1691970"/>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D052980E-09C3-4138-B04F-3B06CE83B974}"/>
              </a:ext>
            </a:extLst>
          </p:cNvPr>
          <p:cNvPicPr>
            <a:picLocks noChangeAspect="1"/>
          </p:cNvPicPr>
          <p:nvPr/>
        </p:nvPicPr>
        <p:blipFill>
          <a:blip r:embed="rId4"/>
          <a:stretch>
            <a:fillRect/>
          </a:stretch>
        </p:blipFill>
        <p:spPr>
          <a:xfrm>
            <a:off x="3056944" y="2432653"/>
            <a:ext cx="3030112" cy="2164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73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272916" y="965716"/>
            <a:ext cx="8075345" cy="3477875"/>
          </a:xfrm>
          <a:prstGeom prst="rect">
            <a:avLst/>
          </a:prstGeom>
          <a:noFill/>
        </p:spPr>
        <p:txBody>
          <a:bodyPr wrap="square" rtlCol="0">
            <a:spAutoFit/>
          </a:bodyPr>
          <a:lstStyle/>
          <a:p>
            <a:r>
              <a:rPr lang="en-US" sz="2400" dirty="0"/>
              <a:t>Educational Programs and Operations Levy (EP&amp;O) – 4 year</a:t>
            </a:r>
          </a:p>
          <a:p>
            <a:pPr marL="742950" lvl="1" indent="-285750">
              <a:buFont typeface="Arial" panose="020B0604020202020204" pitchFamily="34" charset="0"/>
              <a:buChar char="•"/>
            </a:pPr>
            <a:r>
              <a:rPr lang="en-US" sz="1400" dirty="0"/>
              <a:t>Proposition 1 on the ballot</a:t>
            </a:r>
          </a:p>
          <a:p>
            <a:pPr marL="742950" lvl="1" indent="-285750">
              <a:buFont typeface="Arial" panose="020B0604020202020204" pitchFamily="34" charset="0"/>
              <a:buChar char="•"/>
            </a:pPr>
            <a:r>
              <a:rPr lang="en-US" sz="1400" dirty="0"/>
              <a:t>Covers basic educational and operational costs not covered by the state</a:t>
            </a:r>
          </a:p>
          <a:p>
            <a:pPr marL="742950" lvl="1" indent="-285750">
              <a:buFont typeface="Arial" panose="020B0604020202020204" pitchFamily="34" charset="0"/>
              <a:buChar char="•"/>
            </a:pPr>
            <a:r>
              <a:rPr lang="en-US" sz="1400" dirty="0"/>
              <a:t>Essential for day-to-day functioning of schools</a:t>
            </a:r>
          </a:p>
          <a:p>
            <a:pPr marL="742950" lvl="1" indent="-285750">
              <a:buFont typeface="Arial" panose="020B0604020202020204" pitchFamily="34" charset="0"/>
              <a:buChar char="•"/>
            </a:pPr>
            <a:r>
              <a:rPr lang="en-US" sz="1400" dirty="0"/>
              <a:t>Includes special education, nurses, counselors and salaries.</a:t>
            </a:r>
          </a:p>
          <a:p>
            <a:pPr marL="742950" lvl="1" indent="-285750">
              <a:buFont typeface="Arial" panose="020B0604020202020204" pitchFamily="34" charset="0"/>
              <a:buChar char="•"/>
            </a:pPr>
            <a:r>
              <a:rPr lang="en-US" sz="1400" dirty="0"/>
              <a:t>14% of general fund revenue</a:t>
            </a:r>
          </a:p>
          <a:p>
            <a:endParaRPr lang="en-US" sz="3200" dirty="0"/>
          </a:p>
          <a:p>
            <a:r>
              <a:rPr lang="en-US" sz="2400" dirty="0"/>
              <a:t>Capital Levy – 6 year</a:t>
            </a:r>
          </a:p>
          <a:p>
            <a:pPr marL="742950" lvl="1" indent="-285750">
              <a:buFont typeface="Arial" panose="020B0604020202020204" pitchFamily="34" charset="0"/>
              <a:buChar char="•"/>
            </a:pPr>
            <a:r>
              <a:rPr lang="en-US" sz="1400" dirty="0"/>
              <a:t>Proposition 2 on ballot</a:t>
            </a:r>
          </a:p>
          <a:p>
            <a:pPr marL="742950" lvl="1" indent="-285750">
              <a:buFont typeface="Arial" panose="020B0604020202020204" pitchFamily="34" charset="0"/>
              <a:buChar char="•"/>
            </a:pPr>
            <a:r>
              <a:rPr lang="en-US" sz="1400" dirty="0"/>
              <a:t>Covers highest priority technology and facility needs</a:t>
            </a:r>
          </a:p>
          <a:p>
            <a:pPr marL="742950" lvl="1" indent="-285750">
              <a:buFont typeface="Arial" panose="020B0604020202020204" pitchFamily="34" charset="0"/>
              <a:buChar char="•"/>
            </a:pPr>
            <a:r>
              <a:rPr lang="en-US" sz="1400" dirty="0"/>
              <a:t>Includes safety and security upgrades, facility maintenance and                                                        equal access to educational programs</a:t>
            </a:r>
          </a:p>
          <a:p>
            <a:pPr marL="742950" lvl="1" indent="-285750">
              <a:buFont typeface="Arial" panose="020B0604020202020204" pitchFamily="34" charset="0"/>
              <a:buChar char="•"/>
            </a:pPr>
            <a:r>
              <a:rPr lang="en-US" sz="1400" dirty="0"/>
              <a:t>92-99% of capital revenue</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7" name="Picture 5" descr="A picture containing text, table, indoor, person&#10;&#10;Description automatically generated">
            <a:extLst>
              <a:ext uri="{FF2B5EF4-FFF2-40B4-BE49-F238E27FC236}">
                <a16:creationId xmlns:a16="http://schemas.microsoft.com/office/drawing/2014/main" id="{D34E539D-2D2E-47F9-9CB5-2635D6F48D09}"/>
              </a:ext>
            </a:extLst>
          </p:cNvPr>
          <p:cNvPicPr>
            <a:picLocks noChangeAspect="1"/>
          </p:cNvPicPr>
          <p:nvPr/>
        </p:nvPicPr>
        <p:blipFill>
          <a:blip r:embed="rId3"/>
          <a:stretch>
            <a:fillRect/>
          </a:stretch>
        </p:blipFill>
        <p:spPr>
          <a:xfrm>
            <a:off x="6241060" y="1758126"/>
            <a:ext cx="2768802" cy="2419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47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138773"/>
          </a:xfrm>
          <a:prstGeom prst="rect">
            <a:avLst/>
          </a:prstGeom>
          <a:noFill/>
        </p:spPr>
        <p:txBody>
          <a:bodyPr wrap="square" rtlCol="0">
            <a:spAutoFit/>
          </a:bodyPr>
          <a:lstStyle/>
          <a:p>
            <a:r>
              <a:rPr lang="en-US" sz="2800" dirty="0"/>
              <a:t>EP&amp;O</a:t>
            </a:r>
          </a:p>
          <a:p>
            <a:r>
              <a:rPr lang="en-US" sz="2000" dirty="0"/>
              <a:t>The state provides funding, but it does not fully cover the expense.</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Logo, company name&#10;&#10;Description automatically generated">
            <a:extLst>
              <a:ext uri="{FF2B5EF4-FFF2-40B4-BE49-F238E27FC236}">
                <a16:creationId xmlns:a16="http://schemas.microsoft.com/office/drawing/2014/main" id="{0FD33869-394E-4EA3-B7D3-D2720DCFC74A}"/>
              </a:ext>
            </a:extLst>
          </p:cNvPr>
          <p:cNvPicPr>
            <a:picLocks noChangeAspect="1"/>
          </p:cNvPicPr>
          <p:nvPr/>
        </p:nvPicPr>
        <p:blipFill>
          <a:blip r:embed="rId3"/>
          <a:stretch>
            <a:fillRect/>
          </a:stretch>
        </p:blipFill>
        <p:spPr>
          <a:xfrm>
            <a:off x="6556934" y="932567"/>
            <a:ext cx="1808926" cy="1691970"/>
          </a:xfrm>
          <a:prstGeom prst="rect">
            <a:avLst/>
          </a:prstGeom>
        </p:spPr>
      </p:pic>
      <p:sp>
        <p:nvSpPr>
          <p:cNvPr id="5" name="TextBox 4">
            <a:extLst>
              <a:ext uri="{FF2B5EF4-FFF2-40B4-BE49-F238E27FC236}">
                <a16:creationId xmlns:a16="http://schemas.microsoft.com/office/drawing/2014/main" id="{BB2D9CEF-7EB4-4A24-AE77-D06A0A8FF6DE}"/>
              </a:ext>
            </a:extLst>
          </p:cNvPr>
          <p:cNvSpPr txBox="1"/>
          <p:nvPr/>
        </p:nvSpPr>
        <p:spPr>
          <a:xfrm>
            <a:off x="635194" y="2429093"/>
            <a:ext cx="1570534" cy="369332"/>
          </a:xfrm>
          <a:prstGeom prst="rect">
            <a:avLst/>
          </a:prstGeom>
          <a:noFill/>
        </p:spPr>
        <p:txBody>
          <a:bodyPr wrap="square" rtlCol="0">
            <a:spAutoFit/>
          </a:bodyPr>
          <a:lstStyle/>
          <a:p>
            <a:r>
              <a:rPr lang="en-US" dirty="0">
                <a:solidFill>
                  <a:srgbClr val="00447C"/>
                </a:solidFill>
              </a:rPr>
              <a:t>State pays for:</a:t>
            </a:r>
          </a:p>
        </p:txBody>
      </p:sp>
      <p:sp>
        <p:nvSpPr>
          <p:cNvPr id="6" name="TextBox 5">
            <a:extLst>
              <a:ext uri="{FF2B5EF4-FFF2-40B4-BE49-F238E27FC236}">
                <a16:creationId xmlns:a16="http://schemas.microsoft.com/office/drawing/2014/main" id="{E12324EA-9584-4643-8E30-E34165497592}"/>
              </a:ext>
            </a:extLst>
          </p:cNvPr>
          <p:cNvSpPr txBox="1"/>
          <p:nvPr/>
        </p:nvSpPr>
        <p:spPr>
          <a:xfrm>
            <a:off x="4137677" y="2439871"/>
            <a:ext cx="2178970" cy="369332"/>
          </a:xfrm>
          <a:prstGeom prst="rect">
            <a:avLst/>
          </a:prstGeom>
          <a:noFill/>
        </p:spPr>
        <p:txBody>
          <a:bodyPr wrap="square" rtlCol="0">
            <a:spAutoFit/>
          </a:bodyPr>
          <a:lstStyle/>
          <a:p>
            <a:r>
              <a:rPr lang="en-US" dirty="0">
                <a:solidFill>
                  <a:srgbClr val="00447C"/>
                </a:solidFill>
              </a:rPr>
              <a:t>District must pay for</a:t>
            </a:r>
            <a:r>
              <a:rPr lang="en-US" dirty="0"/>
              <a:t>:</a:t>
            </a:r>
          </a:p>
        </p:txBody>
      </p:sp>
      <p:pic>
        <p:nvPicPr>
          <p:cNvPr id="8" name="Picture 7" descr="Icon&#10;&#10;Description automatically generated">
            <a:extLst>
              <a:ext uri="{FF2B5EF4-FFF2-40B4-BE49-F238E27FC236}">
                <a16:creationId xmlns:a16="http://schemas.microsoft.com/office/drawing/2014/main" id="{0214DBEB-A446-4501-8C6F-37FB24BD4287}"/>
              </a:ext>
            </a:extLst>
          </p:cNvPr>
          <p:cNvPicPr>
            <a:picLocks noChangeAspect="1"/>
          </p:cNvPicPr>
          <p:nvPr/>
        </p:nvPicPr>
        <p:blipFill rotWithShape="1">
          <a:blip r:embed="rId4"/>
          <a:srcRect l="19308" t="14260" r="18488" b="18093"/>
          <a:stretch/>
        </p:blipFill>
        <p:spPr>
          <a:xfrm>
            <a:off x="718957" y="2767085"/>
            <a:ext cx="397868" cy="432682"/>
          </a:xfrm>
          <a:prstGeom prst="rect">
            <a:avLst/>
          </a:prstGeom>
        </p:spPr>
      </p:pic>
      <p:pic>
        <p:nvPicPr>
          <p:cNvPr id="9" name="Picture 8" descr="Icon&#10;&#10;Description automatically generated">
            <a:extLst>
              <a:ext uri="{FF2B5EF4-FFF2-40B4-BE49-F238E27FC236}">
                <a16:creationId xmlns:a16="http://schemas.microsoft.com/office/drawing/2014/main" id="{18F6CDFE-A641-4293-A580-6F61D1491889}"/>
              </a:ext>
            </a:extLst>
          </p:cNvPr>
          <p:cNvPicPr>
            <a:picLocks noChangeAspect="1"/>
          </p:cNvPicPr>
          <p:nvPr/>
        </p:nvPicPr>
        <p:blipFill rotWithShape="1">
          <a:blip r:embed="rId4"/>
          <a:srcRect l="19308" t="14260" r="18488" b="18093"/>
          <a:stretch/>
        </p:blipFill>
        <p:spPr>
          <a:xfrm>
            <a:off x="1129623" y="2767085"/>
            <a:ext cx="397868" cy="432682"/>
          </a:xfrm>
          <a:prstGeom prst="rect">
            <a:avLst/>
          </a:prstGeom>
        </p:spPr>
      </p:pic>
      <p:pic>
        <p:nvPicPr>
          <p:cNvPr id="10" name="Picture 9" descr="Icon&#10;&#10;Description automatically generated">
            <a:extLst>
              <a:ext uri="{FF2B5EF4-FFF2-40B4-BE49-F238E27FC236}">
                <a16:creationId xmlns:a16="http://schemas.microsoft.com/office/drawing/2014/main" id="{FB7AB243-052B-464E-8947-B8FE1878853A}"/>
              </a:ext>
            </a:extLst>
          </p:cNvPr>
          <p:cNvPicPr>
            <a:picLocks noChangeAspect="1"/>
          </p:cNvPicPr>
          <p:nvPr/>
        </p:nvPicPr>
        <p:blipFill rotWithShape="1">
          <a:blip r:embed="rId4"/>
          <a:srcRect l="19308" t="14260" r="18488" b="18093"/>
          <a:stretch/>
        </p:blipFill>
        <p:spPr>
          <a:xfrm>
            <a:off x="1522257" y="2767085"/>
            <a:ext cx="397868" cy="432682"/>
          </a:xfrm>
          <a:prstGeom prst="rect">
            <a:avLst/>
          </a:prstGeom>
        </p:spPr>
      </p:pic>
      <p:pic>
        <p:nvPicPr>
          <p:cNvPr id="11" name="Picture 10" descr="Icon&#10;&#10;Description automatically generated">
            <a:extLst>
              <a:ext uri="{FF2B5EF4-FFF2-40B4-BE49-F238E27FC236}">
                <a16:creationId xmlns:a16="http://schemas.microsoft.com/office/drawing/2014/main" id="{638A8473-2606-44D5-9B9E-B9616A7986B9}"/>
              </a:ext>
            </a:extLst>
          </p:cNvPr>
          <p:cNvPicPr>
            <a:picLocks noChangeAspect="1"/>
          </p:cNvPicPr>
          <p:nvPr/>
        </p:nvPicPr>
        <p:blipFill rotWithShape="1">
          <a:blip r:embed="rId4"/>
          <a:srcRect l="19308" t="14260" r="18488" b="18093"/>
          <a:stretch/>
        </p:blipFill>
        <p:spPr>
          <a:xfrm>
            <a:off x="4384970" y="2764372"/>
            <a:ext cx="397868" cy="432682"/>
          </a:xfrm>
          <a:prstGeom prst="rect">
            <a:avLst/>
          </a:prstGeom>
        </p:spPr>
      </p:pic>
      <p:pic>
        <p:nvPicPr>
          <p:cNvPr id="12" name="Picture 11" descr="Icon&#10;&#10;Description automatically generated">
            <a:extLst>
              <a:ext uri="{FF2B5EF4-FFF2-40B4-BE49-F238E27FC236}">
                <a16:creationId xmlns:a16="http://schemas.microsoft.com/office/drawing/2014/main" id="{1B9CF921-0177-457F-98CF-A0E22E9D6E09}"/>
              </a:ext>
            </a:extLst>
          </p:cNvPr>
          <p:cNvPicPr>
            <a:picLocks noChangeAspect="1"/>
          </p:cNvPicPr>
          <p:nvPr/>
        </p:nvPicPr>
        <p:blipFill rotWithShape="1">
          <a:blip r:embed="rId4"/>
          <a:srcRect l="19308" t="14260" r="18488" b="18093"/>
          <a:stretch/>
        </p:blipFill>
        <p:spPr>
          <a:xfrm>
            <a:off x="4010096" y="2763827"/>
            <a:ext cx="397868" cy="432682"/>
          </a:xfrm>
          <a:prstGeom prst="rect">
            <a:avLst/>
          </a:prstGeom>
        </p:spPr>
      </p:pic>
      <p:pic>
        <p:nvPicPr>
          <p:cNvPr id="13" name="Picture 12" descr="Icon&#10;&#10;Description automatically generated">
            <a:extLst>
              <a:ext uri="{FF2B5EF4-FFF2-40B4-BE49-F238E27FC236}">
                <a16:creationId xmlns:a16="http://schemas.microsoft.com/office/drawing/2014/main" id="{5D8D8E4F-9C69-4D87-AEB0-29D6BDF38D36}"/>
              </a:ext>
            </a:extLst>
          </p:cNvPr>
          <p:cNvPicPr>
            <a:picLocks noChangeAspect="1"/>
          </p:cNvPicPr>
          <p:nvPr/>
        </p:nvPicPr>
        <p:blipFill rotWithShape="1">
          <a:blip r:embed="rId4"/>
          <a:srcRect l="19308" t="14260" r="18488" b="18093"/>
          <a:stretch/>
        </p:blipFill>
        <p:spPr>
          <a:xfrm>
            <a:off x="6687082" y="2763046"/>
            <a:ext cx="397868" cy="432682"/>
          </a:xfrm>
          <a:prstGeom prst="rect">
            <a:avLst/>
          </a:prstGeom>
        </p:spPr>
      </p:pic>
      <p:pic>
        <p:nvPicPr>
          <p:cNvPr id="14" name="Picture 13" descr="Icon&#10;&#10;Description automatically generated">
            <a:extLst>
              <a:ext uri="{FF2B5EF4-FFF2-40B4-BE49-F238E27FC236}">
                <a16:creationId xmlns:a16="http://schemas.microsoft.com/office/drawing/2014/main" id="{1ADAFC19-8D56-4BFF-96D8-455A877FAA3D}"/>
              </a:ext>
            </a:extLst>
          </p:cNvPr>
          <p:cNvPicPr>
            <a:picLocks noChangeAspect="1"/>
          </p:cNvPicPr>
          <p:nvPr/>
        </p:nvPicPr>
        <p:blipFill rotWithShape="1">
          <a:blip r:embed="rId4"/>
          <a:srcRect l="19308" t="14260" r="18488" b="18093"/>
          <a:stretch/>
        </p:blipFill>
        <p:spPr>
          <a:xfrm>
            <a:off x="7048565" y="2763046"/>
            <a:ext cx="397868" cy="432682"/>
          </a:xfrm>
          <a:prstGeom prst="rect">
            <a:avLst/>
          </a:prstGeom>
        </p:spPr>
      </p:pic>
      <p:pic>
        <p:nvPicPr>
          <p:cNvPr id="15" name="Picture 14" descr="Icon&#10;&#10;Description automatically generated">
            <a:extLst>
              <a:ext uri="{FF2B5EF4-FFF2-40B4-BE49-F238E27FC236}">
                <a16:creationId xmlns:a16="http://schemas.microsoft.com/office/drawing/2014/main" id="{D9643B92-F70E-4602-8947-DF27B2530DBD}"/>
              </a:ext>
            </a:extLst>
          </p:cNvPr>
          <p:cNvPicPr>
            <a:picLocks noChangeAspect="1"/>
          </p:cNvPicPr>
          <p:nvPr/>
        </p:nvPicPr>
        <p:blipFill rotWithShape="1">
          <a:blip r:embed="rId4"/>
          <a:srcRect l="19308" t="14260" r="18488" b="18093"/>
          <a:stretch/>
        </p:blipFill>
        <p:spPr>
          <a:xfrm>
            <a:off x="4757682" y="2767624"/>
            <a:ext cx="397868" cy="432682"/>
          </a:xfrm>
          <a:prstGeom prst="rect">
            <a:avLst/>
          </a:prstGeom>
        </p:spPr>
      </p:pic>
      <p:pic>
        <p:nvPicPr>
          <p:cNvPr id="16" name="Picture 15" descr="Icon&#10;&#10;Description automatically generated">
            <a:extLst>
              <a:ext uri="{FF2B5EF4-FFF2-40B4-BE49-F238E27FC236}">
                <a16:creationId xmlns:a16="http://schemas.microsoft.com/office/drawing/2014/main" id="{6AE89C9D-EB0B-4BE7-B2C9-03CF192D2400}"/>
              </a:ext>
            </a:extLst>
          </p:cNvPr>
          <p:cNvPicPr>
            <a:picLocks noChangeAspect="1"/>
          </p:cNvPicPr>
          <p:nvPr/>
        </p:nvPicPr>
        <p:blipFill rotWithShape="1">
          <a:blip r:embed="rId4"/>
          <a:srcRect l="19308" t="14260" r="18488" b="18093"/>
          <a:stretch/>
        </p:blipFill>
        <p:spPr>
          <a:xfrm>
            <a:off x="5885440" y="2763046"/>
            <a:ext cx="397868" cy="432682"/>
          </a:xfrm>
          <a:prstGeom prst="rect">
            <a:avLst/>
          </a:prstGeom>
        </p:spPr>
      </p:pic>
      <p:pic>
        <p:nvPicPr>
          <p:cNvPr id="17" name="Picture 16" descr="Icon&#10;&#10;Description automatically generated">
            <a:extLst>
              <a:ext uri="{FF2B5EF4-FFF2-40B4-BE49-F238E27FC236}">
                <a16:creationId xmlns:a16="http://schemas.microsoft.com/office/drawing/2014/main" id="{AA3A250C-EB40-42E8-8022-B570E9802006}"/>
              </a:ext>
            </a:extLst>
          </p:cNvPr>
          <p:cNvPicPr>
            <a:picLocks noChangeAspect="1"/>
          </p:cNvPicPr>
          <p:nvPr/>
        </p:nvPicPr>
        <p:blipFill rotWithShape="1">
          <a:blip r:embed="rId4"/>
          <a:srcRect l="19308" t="14260" r="18488" b="18093"/>
          <a:stretch/>
        </p:blipFill>
        <p:spPr>
          <a:xfrm>
            <a:off x="6308510" y="2763046"/>
            <a:ext cx="397868" cy="432682"/>
          </a:xfrm>
          <a:prstGeom prst="rect">
            <a:avLst/>
          </a:prstGeom>
        </p:spPr>
      </p:pic>
      <p:pic>
        <p:nvPicPr>
          <p:cNvPr id="18" name="Picture 17" descr="Icon&#10;&#10;Description automatically generated">
            <a:extLst>
              <a:ext uri="{FF2B5EF4-FFF2-40B4-BE49-F238E27FC236}">
                <a16:creationId xmlns:a16="http://schemas.microsoft.com/office/drawing/2014/main" id="{FFD161CF-5ED8-436E-9EA2-335B853C4633}"/>
              </a:ext>
            </a:extLst>
          </p:cNvPr>
          <p:cNvPicPr>
            <a:picLocks noChangeAspect="1"/>
          </p:cNvPicPr>
          <p:nvPr/>
        </p:nvPicPr>
        <p:blipFill rotWithShape="1">
          <a:blip r:embed="rId4"/>
          <a:srcRect l="19308" t="14260" r="18488" b="18093"/>
          <a:stretch/>
        </p:blipFill>
        <p:spPr>
          <a:xfrm>
            <a:off x="5508634" y="2763046"/>
            <a:ext cx="397868" cy="432682"/>
          </a:xfrm>
          <a:prstGeom prst="rect">
            <a:avLst/>
          </a:prstGeom>
        </p:spPr>
      </p:pic>
      <p:pic>
        <p:nvPicPr>
          <p:cNvPr id="19" name="Picture 18" descr="Icon&#10;&#10;Description automatically generated">
            <a:extLst>
              <a:ext uri="{FF2B5EF4-FFF2-40B4-BE49-F238E27FC236}">
                <a16:creationId xmlns:a16="http://schemas.microsoft.com/office/drawing/2014/main" id="{5F7D31E8-59F6-4349-91CD-14D043B0F446}"/>
              </a:ext>
            </a:extLst>
          </p:cNvPr>
          <p:cNvPicPr>
            <a:picLocks noChangeAspect="1"/>
          </p:cNvPicPr>
          <p:nvPr/>
        </p:nvPicPr>
        <p:blipFill rotWithShape="1">
          <a:blip r:embed="rId4"/>
          <a:srcRect l="19308" t="14260" r="18488" b="18093"/>
          <a:stretch/>
        </p:blipFill>
        <p:spPr>
          <a:xfrm>
            <a:off x="5129196" y="2768779"/>
            <a:ext cx="397868" cy="432682"/>
          </a:xfrm>
          <a:prstGeom prst="rect">
            <a:avLst/>
          </a:prstGeom>
        </p:spPr>
      </p:pic>
      <p:sp>
        <p:nvSpPr>
          <p:cNvPr id="21" name="TextBox 20">
            <a:extLst>
              <a:ext uri="{FF2B5EF4-FFF2-40B4-BE49-F238E27FC236}">
                <a16:creationId xmlns:a16="http://schemas.microsoft.com/office/drawing/2014/main" id="{E66468E8-AF6D-49BC-AA91-C597B566242E}"/>
              </a:ext>
            </a:extLst>
          </p:cNvPr>
          <p:cNvSpPr txBox="1"/>
          <p:nvPr/>
        </p:nvSpPr>
        <p:spPr>
          <a:xfrm>
            <a:off x="1912680" y="2780872"/>
            <a:ext cx="1121434" cy="369332"/>
          </a:xfrm>
          <a:prstGeom prst="rect">
            <a:avLst/>
          </a:prstGeom>
          <a:noFill/>
        </p:spPr>
        <p:txBody>
          <a:bodyPr wrap="square" rtlCol="0">
            <a:spAutoFit/>
          </a:bodyPr>
          <a:lstStyle/>
          <a:p>
            <a:r>
              <a:rPr lang="en-US" dirty="0">
                <a:solidFill>
                  <a:srgbClr val="E87827"/>
                </a:solidFill>
              </a:rPr>
              <a:t>3 Nurses</a:t>
            </a:r>
          </a:p>
        </p:txBody>
      </p:sp>
      <p:sp>
        <p:nvSpPr>
          <p:cNvPr id="22" name="TextBox 21">
            <a:extLst>
              <a:ext uri="{FF2B5EF4-FFF2-40B4-BE49-F238E27FC236}">
                <a16:creationId xmlns:a16="http://schemas.microsoft.com/office/drawing/2014/main" id="{E9809ED2-0565-41B3-ADA9-C54B47B9F53A}"/>
              </a:ext>
            </a:extLst>
          </p:cNvPr>
          <p:cNvSpPr txBox="1"/>
          <p:nvPr/>
        </p:nvSpPr>
        <p:spPr>
          <a:xfrm>
            <a:off x="7480939" y="2789499"/>
            <a:ext cx="1121434" cy="369332"/>
          </a:xfrm>
          <a:prstGeom prst="rect">
            <a:avLst/>
          </a:prstGeom>
          <a:noFill/>
        </p:spPr>
        <p:txBody>
          <a:bodyPr wrap="square" rtlCol="0">
            <a:spAutoFit/>
          </a:bodyPr>
          <a:lstStyle/>
          <a:p>
            <a:r>
              <a:rPr lang="en-US" dirty="0">
                <a:solidFill>
                  <a:srgbClr val="E87827"/>
                </a:solidFill>
              </a:rPr>
              <a:t>9 Nurses</a:t>
            </a:r>
          </a:p>
        </p:txBody>
      </p:sp>
      <p:sp>
        <p:nvSpPr>
          <p:cNvPr id="23" name="TextBox 22">
            <a:extLst>
              <a:ext uri="{FF2B5EF4-FFF2-40B4-BE49-F238E27FC236}">
                <a16:creationId xmlns:a16="http://schemas.microsoft.com/office/drawing/2014/main" id="{7CB63A3E-1BB2-42BF-B4BD-182FCC17F125}"/>
              </a:ext>
            </a:extLst>
          </p:cNvPr>
          <p:cNvSpPr txBox="1"/>
          <p:nvPr/>
        </p:nvSpPr>
        <p:spPr>
          <a:xfrm>
            <a:off x="2884768" y="3243774"/>
            <a:ext cx="1508075" cy="523220"/>
          </a:xfrm>
          <a:prstGeom prst="rect">
            <a:avLst/>
          </a:prstGeom>
          <a:noFill/>
        </p:spPr>
        <p:txBody>
          <a:bodyPr wrap="square" rtlCol="0">
            <a:spAutoFit/>
          </a:bodyPr>
          <a:lstStyle/>
          <a:p>
            <a:r>
              <a:rPr lang="en-US" sz="1400" dirty="0">
                <a:solidFill>
                  <a:srgbClr val="E87827"/>
                </a:solidFill>
              </a:rPr>
              <a:t>Special Education costs</a:t>
            </a:r>
          </a:p>
        </p:txBody>
      </p:sp>
      <p:sp>
        <p:nvSpPr>
          <p:cNvPr id="25" name="TextBox 24">
            <a:extLst>
              <a:ext uri="{FF2B5EF4-FFF2-40B4-BE49-F238E27FC236}">
                <a16:creationId xmlns:a16="http://schemas.microsoft.com/office/drawing/2014/main" id="{457434E2-970A-48BA-A422-2DB61F0926AB}"/>
              </a:ext>
            </a:extLst>
          </p:cNvPr>
          <p:cNvSpPr txBox="1"/>
          <p:nvPr/>
        </p:nvSpPr>
        <p:spPr>
          <a:xfrm>
            <a:off x="7480939" y="3237902"/>
            <a:ext cx="1508074" cy="523220"/>
          </a:xfrm>
          <a:prstGeom prst="rect">
            <a:avLst/>
          </a:prstGeom>
          <a:noFill/>
        </p:spPr>
        <p:txBody>
          <a:bodyPr wrap="square" rtlCol="0">
            <a:spAutoFit/>
          </a:bodyPr>
          <a:lstStyle/>
          <a:p>
            <a:r>
              <a:rPr lang="en-US" sz="1400" dirty="0">
                <a:solidFill>
                  <a:srgbClr val="E87827"/>
                </a:solidFill>
              </a:rPr>
              <a:t>Special Education costs</a:t>
            </a:r>
          </a:p>
        </p:txBody>
      </p:sp>
      <p:sp>
        <p:nvSpPr>
          <p:cNvPr id="26" name="Rectangle 25">
            <a:extLst>
              <a:ext uri="{FF2B5EF4-FFF2-40B4-BE49-F238E27FC236}">
                <a16:creationId xmlns:a16="http://schemas.microsoft.com/office/drawing/2014/main" id="{A0F997D7-9F89-4AC1-9E3D-6F46CD40C5C8}"/>
              </a:ext>
            </a:extLst>
          </p:cNvPr>
          <p:cNvSpPr/>
          <p:nvPr/>
        </p:nvSpPr>
        <p:spPr>
          <a:xfrm flipH="1" flipV="1">
            <a:off x="718956" y="3323176"/>
            <a:ext cx="2165811"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DBFD7D3-2F0A-4274-BD56-4FE84C4F8AB1}"/>
              </a:ext>
            </a:extLst>
          </p:cNvPr>
          <p:cNvSpPr txBox="1"/>
          <p:nvPr/>
        </p:nvSpPr>
        <p:spPr>
          <a:xfrm>
            <a:off x="1801861" y="3282109"/>
            <a:ext cx="1368724" cy="338554"/>
          </a:xfrm>
          <a:prstGeom prst="rect">
            <a:avLst/>
          </a:prstGeom>
          <a:noFill/>
        </p:spPr>
        <p:txBody>
          <a:bodyPr wrap="square" rtlCol="0">
            <a:spAutoFit/>
          </a:bodyPr>
          <a:lstStyle/>
          <a:p>
            <a:r>
              <a:rPr lang="en-US" sz="1600" dirty="0">
                <a:solidFill>
                  <a:schemeClr val="bg1"/>
                </a:solidFill>
              </a:rPr>
              <a:t>$35 million</a:t>
            </a:r>
          </a:p>
        </p:txBody>
      </p:sp>
      <p:sp>
        <p:nvSpPr>
          <p:cNvPr id="28" name="Rectangle 27">
            <a:extLst>
              <a:ext uri="{FF2B5EF4-FFF2-40B4-BE49-F238E27FC236}">
                <a16:creationId xmlns:a16="http://schemas.microsoft.com/office/drawing/2014/main" id="{6891305E-435E-41D6-8C4C-A36857E1B5F5}"/>
              </a:ext>
            </a:extLst>
          </p:cNvPr>
          <p:cNvSpPr/>
          <p:nvPr/>
        </p:nvSpPr>
        <p:spPr>
          <a:xfrm flipH="1" flipV="1">
            <a:off x="6119882" y="3324099"/>
            <a:ext cx="122225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25629B5-58B4-42E3-961B-ED3DDAF52FF9}"/>
              </a:ext>
            </a:extLst>
          </p:cNvPr>
          <p:cNvSpPr txBox="1"/>
          <p:nvPr/>
        </p:nvSpPr>
        <p:spPr>
          <a:xfrm>
            <a:off x="6177757" y="3283034"/>
            <a:ext cx="1450200" cy="338554"/>
          </a:xfrm>
          <a:prstGeom prst="rect">
            <a:avLst/>
          </a:prstGeom>
          <a:noFill/>
        </p:spPr>
        <p:txBody>
          <a:bodyPr wrap="square" rtlCol="0">
            <a:spAutoFit/>
          </a:bodyPr>
          <a:lstStyle/>
          <a:p>
            <a:r>
              <a:rPr lang="en-US" sz="1600" dirty="0">
                <a:solidFill>
                  <a:schemeClr val="bg1"/>
                </a:solidFill>
              </a:rPr>
              <a:t>$10 million</a:t>
            </a:r>
          </a:p>
        </p:txBody>
      </p:sp>
      <p:sp>
        <p:nvSpPr>
          <p:cNvPr id="30" name="TextBox 29">
            <a:extLst>
              <a:ext uri="{FF2B5EF4-FFF2-40B4-BE49-F238E27FC236}">
                <a16:creationId xmlns:a16="http://schemas.microsoft.com/office/drawing/2014/main" id="{46D94730-5A89-4B85-9AFF-78F9C064EBBD}"/>
              </a:ext>
            </a:extLst>
          </p:cNvPr>
          <p:cNvSpPr txBox="1"/>
          <p:nvPr/>
        </p:nvSpPr>
        <p:spPr>
          <a:xfrm>
            <a:off x="2884767" y="3721794"/>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1" name="TextBox 30">
            <a:extLst>
              <a:ext uri="{FF2B5EF4-FFF2-40B4-BE49-F238E27FC236}">
                <a16:creationId xmlns:a16="http://schemas.microsoft.com/office/drawing/2014/main" id="{97BD8D3D-37C0-4B3B-893A-F67996695075}"/>
              </a:ext>
            </a:extLst>
          </p:cNvPr>
          <p:cNvSpPr txBox="1"/>
          <p:nvPr/>
        </p:nvSpPr>
        <p:spPr>
          <a:xfrm>
            <a:off x="7480060" y="3719750"/>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2" name="Rectangle 31">
            <a:extLst>
              <a:ext uri="{FF2B5EF4-FFF2-40B4-BE49-F238E27FC236}">
                <a16:creationId xmlns:a16="http://schemas.microsoft.com/office/drawing/2014/main" id="{67B6E192-201E-4098-BE6F-5DA36C19E873}"/>
              </a:ext>
            </a:extLst>
          </p:cNvPr>
          <p:cNvSpPr/>
          <p:nvPr/>
        </p:nvSpPr>
        <p:spPr>
          <a:xfrm flipH="1" flipV="1">
            <a:off x="1883337" y="3777045"/>
            <a:ext cx="1001429"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893712E-3CD1-4D99-ABF6-BC0CF3CB518A}"/>
              </a:ext>
            </a:extLst>
          </p:cNvPr>
          <p:cNvSpPr txBox="1"/>
          <p:nvPr/>
        </p:nvSpPr>
        <p:spPr>
          <a:xfrm>
            <a:off x="1912680" y="3740404"/>
            <a:ext cx="972086" cy="338554"/>
          </a:xfrm>
          <a:prstGeom prst="rect">
            <a:avLst/>
          </a:prstGeom>
          <a:noFill/>
        </p:spPr>
        <p:txBody>
          <a:bodyPr wrap="square" rtlCol="0">
            <a:spAutoFit/>
          </a:bodyPr>
          <a:lstStyle/>
          <a:p>
            <a:r>
              <a:rPr lang="en-US" sz="1600" dirty="0">
                <a:solidFill>
                  <a:schemeClr val="bg1"/>
                </a:solidFill>
              </a:rPr>
              <a:t>$400,000</a:t>
            </a:r>
          </a:p>
        </p:txBody>
      </p:sp>
      <p:sp>
        <p:nvSpPr>
          <p:cNvPr id="34" name="Rectangle 33">
            <a:extLst>
              <a:ext uri="{FF2B5EF4-FFF2-40B4-BE49-F238E27FC236}">
                <a16:creationId xmlns:a16="http://schemas.microsoft.com/office/drawing/2014/main" id="{4F9033A0-A836-4C05-AD58-E093557CD07A}"/>
              </a:ext>
            </a:extLst>
          </p:cNvPr>
          <p:cNvSpPr/>
          <p:nvPr/>
        </p:nvSpPr>
        <p:spPr>
          <a:xfrm flipH="1" flipV="1">
            <a:off x="4572000" y="3825393"/>
            <a:ext cx="268866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7F6916E-F4F6-4FBF-9285-C1D0D1184EF7}"/>
              </a:ext>
            </a:extLst>
          </p:cNvPr>
          <p:cNvSpPr txBox="1"/>
          <p:nvPr/>
        </p:nvSpPr>
        <p:spPr>
          <a:xfrm>
            <a:off x="6177756" y="3784327"/>
            <a:ext cx="1368724" cy="338554"/>
          </a:xfrm>
          <a:prstGeom prst="rect">
            <a:avLst/>
          </a:prstGeom>
          <a:noFill/>
        </p:spPr>
        <p:txBody>
          <a:bodyPr wrap="square" rtlCol="0">
            <a:spAutoFit/>
          </a:bodyPr>
          <a:lstStyle/>
          <a:p>
            <a:r>
              <a:rPr lang="en-US" sz="1600" dirty="0">
                <a:solidFill>
                  <a:schemeClr val="bg1"/>
                </a:solidFill>
              </a:rPr>
              <a:t>$4.4 million</a:t>
            </a:r>
          </a:p>
        </p:txBody>
      </p:sp>
      <p:sp>
        <p:nvSpPr>
          <p:cNvPr id="36" name="TextBox 35">
            <a:extLst>
              <a:ext uri="{FF2B5EF4-FFF2-40B4-BE49-F238E27FC236}">
                <a16:creationId xmlns:a16="http://schemas.microsoft.com/office/drawing/2014/main" id="{5491F5C2-02CD-4FB9-AD0F-0747AF1E81FE}"/>
              </a:ext>
            </a:extLst>
          </p:cNvPr>
          <p:cNvSpPr txBox="1"/>
          <p:nvPr/>
        </p:nvSpPr>
        <p:spPr>
          <a:xfrm>
            <a:off x="2884767" y="4244011"/>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7" name="TextBox 36">
            <a:extLst>
              <a:ext uri="{FF2B5EF4-FFF2-40B4-BE49-F238E27FC236}">
                <a16:creationId xmlns:a16="http://schemas.microsoft.com/office/drawing/2014/main" id="{727172D3-CBFA-402B-8159-5C506AB4AACD}"/>
              </a:ext>
            </a:extLst>
          </p:cNvPr>
          <p:cNvSpPr txBox="1"/>
          <p:nvPr/>
        </p:nvSpPr>
        <p:spPr>
          <a:xfrm>
            <a:off x="7480060" y="4241967"/>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8" name="Rectangle 37">
            <a:extLst>
              <a:ext uri="{FF2B5EF4-FFF2-40B4-BE49-F238E27FC236}">
                <a16:creationId xmlns:a16="http://schemas.microsoft.com/office/drawing/2014/main" id="{93901903-A44B-48F6-B4CE-46C6054D5520}"/>
              </a:ext>
            </a:extLst>
          </p:cNvPr>
          <p:cNvSpPr/>
          <p:nvPr/>
        </p:nvSpPr>
        <p:spPr>
          <a:xfrm flipH="1" flipV="1">
            <a:off x="718954" y="4299261"/>
            <a:ext cx="216581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84BEF18-250B-4256-A5EC-3114699FBE03}"/>
              </a:ext>
            </a:extLst>
          </p:cNvPr>
          <p:cNvSpPr txBox="1"/>
          <p:nvPr/>
        </p:nvSpPr>
        <p:spPr>
          <a:xfrm>
            <a:off x="1659988" y="4262621"/>
            <a:ext cx="1224778" cy="338554"/>
          </a:xfrm>
          <a:prstGeom prst="rect">
            <a:avLst/>
          </a:prstGeom>
          <a:noFill/>
        </p:spPr>
        <p:txBody>
          <a:bodyPr wrap="square" rtlCol="0">
            <a:spAutoFit/>
          </a:bodyPr>
          <a:lstStyle/>
          <a:p>
            <a:r>
              <a:rPr lang="en-US" sz="1600" dirty="0">
                <a:solidFill>
                  <a:schemeClr val="bg1"/>
                </a:solidFill>
              </a:rPr>
              <a:t>$4.3 million</a:t>
            </a:r>
          </a:p>
        </p:txBody>
      </p:sp>
      <p:sp>
        <p:nvSpPr>
          <p:cNvPr id="40" name="Rectangle 39">
            <a:extLst>
              <a:ext uri="{FF2B5EF4-FFF2-40B4-BE49-F238E27FC236}">
                <a16:creationId xmlns:a16="http://schemas.microsoft.com/office/drawing/2014/main" id="{F0E233D2-722A-4DBC-A947-1071CC9CE433}"/>
              </a:ext>
            </a:extLst>
          </p:cNvPr>
          <p:cNvSpPr/>
          <p:nvPr/>
        </p:nvSpPr>
        <p:spPr>
          <a:xfrm flipH="1" flipV="1">
            <a:off x="4895556" y="4347609"/>
            <a:ext cx="236510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68721C8-DAEB-4434-9FD2-9A2EDFEF0127}"/>
              </a:ext>
            </a:extLst>
          </p:cNvPr>
          <p:cNvSpPr txBox="1"/>
          <p:nvPr/>
        </p:nvSpPr>
        <p:spPr>
          <a:xfrm>
            <a:off x="6177756" y="4306544"/>
            <a:ext cx="1368724" cy="338554"/>
          </a:xfrm>
          <a:prstGeom prst="rect">
            <a:avLst/>
          </a:prstGeom>
          <a:noFill/>
        </p:spPr>
        <p:txBody>
          <a:bodyPr wrap="square" rtlCol="0">
            <a:spAutoFit/>
          </a:bodyPr>
          <a:lstStyle/>
          <a:p>
            <a:r>
              <a:rPr lang="en-US" sz="1600" dirty="0">
                <a:solidFill>
                  <a:schemeClr val="bg1"/>
                </a:solidFill>
              </a:rPr>
              <a:t>$3.6 million</a:t>
            </a:r>
          </a:p>
        </p:txBody>
      </p:sp>
    </p:spTree>
    <p:extLst>
      <p:ext uri="{BB962C8B-B14F-4D97-AF65-F5344CB8AC3E}">
        <p14:creationId xmlns:p14="http://schemas.microsoft.com/office/powerpoint/2010/main" val="127343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P spid="22" grpId="0"/>
      <p:bldP spid="23" grpId="0"/>
      <p:bldP spid="25" grpId="0"/>
      <p:bldP spid="26" grpId="0" animBg="1"/>
      <p:bldP spid="27" grpId="0"/>
      <p:bldP spid="28" grpId="0" animBg="1"/>
      <p:bldP spid="29" grpId="0"/>
      <p:bldP spid="30" grpId="0"/>
      <p:bldP spid="31" grpId="0"/>
      <p:bldP spid="32" grpId="0" animBg="1"/>
      <p:bldP spid="33" grpId="0"/>
      <p:bldP spid="34" grpId="0" animBg="1"/>
      <p:bldP spid="35" grpId="0"/>
      <p:bldP spid="36" grpId="0"/>
      <p:bldP spid="37" grpId="0"/>
      <p:bldP spid="38" grpId="0" animBg="1"/>
      <p:bldP spid="39" grpId="0"/>
      <p:bldP spid="40"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EP&amp;O Rates if Passed</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2">
            <a:extLst>
              <a:ext uri="{FF2B5EF4-FFF2-40B4-BE49-F238E27FC236}">
                <a16:creationId xmlns:a16="http://schemas.microsoft.com/office/drawing/2014/main" id="{72682895-71D0-4202-81D1-52ADEB31B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573" y="1694670"/>
            <a:ext cx="2952605" cy="1495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35B71E-7CCC-4B44-BEF6-327111CC1E56}"/>
              </a:ext>
            </a:extLst>
          </p:cNvPr>
          <p:cNvSpPr txBox="1"/>
          <p:nvPr/>
        </p:nvSpPr>
        <p:spPr>
          <a:xfrm>
            <a:off x="-460514" y="1571593"/>
            <a:ext cx="5665118" cy="1345048"/>
          </a:xfrm>
          <a:prstGeom prst="rect">
            <a:avLst/>
          </a:prstGeom>
          <a:noFill/>
        </p:spPr>
        <p:txBody>
          <a:bodyPr wrap="square">
            <a:spAutoFit/>
          </a:bodyPr>
          <a:lstStyle/>
          <a:p>
            <a:pPr marL="1085834" lvl="2" indent="-171446" defTabSz="457189">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2023 - $65,500,000 at a rate of $2.20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2024 - $67,000,000 at a rate of $2.15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2025 - $69,000,000 at a rate of $2.14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2026 - $71,000,000 at a rate of $2.14 per $1,000 AV</a:t>
            </a:r>
          </a:p>
        </p:txBody>
      </p:sp>
      <p:pic>
        <p:nvPicPr>
          <p:cNvPr id="8" name="Picture 7">
            <a:extLst>
              <a:ext uri="{FF2B5EF4-FFF2-40B4-BE49-F238E27FC236}">
                <a16:creationId xmlns:a16="http://schemas.microsoft.com/office/drawing/2014/main" id="{0E624B58-16D9-4F46-B471-D4CA5BF7DE68}"/>
              </a:ext>
            </a:extLst>
          </p:cNvPr>
          <p:cNvPicPr>
            <a:picLocks noChangeAspect="1"/>
          </p:cNvPicPr>
          <p:nvPr/>
        </p:nvPicPr>
        <p:blipFill>
          <a:blip r:embed="rId4"/>
          <a:stretch>
            <a:fillRect/>
          </a:stretch>
        </p:blipFill>
        <p:spPr>
          <a:xfrm>
            <a:off x="628045" y="3442657"/>
            <a:ext cx="7253206" cy="646264"/>
          </a:xfrm>
          <a:prstGeom prst="rect">
            <a:avLst/>
          </a:prstGeom>
        </p:spPr>
      </p:pic>
    </p:spTree>
    <p:extLst>
      <p:ext uri="{BB962C8B-B14F-4D97-AF65-F5344CB8AC3E}">
        <p14:creationId xmlns:p14="http://schemas.microsoft.com/office/powerpoint/2010/main" val="205104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510243" y="1105319"/>
            <a:ext cx="5552820" cy="523220"/>
          </a:xfrm>
          <a:prstGeom prst="rect">
            <a:avLst/>
          </a:prstGeom>
          <a:noFill/>
        </p:spPr>
        <p:txBody>
          <a:bodyPr wrap="square" rtlCol="0">
            <a:spAutoFit/>
          </a:bodyPr>
          <a:lstStyle/>
          <a:p>
            <a:r>
              <a:rPr lang="en-US" sz="2800" dirty="0"/>
              <a:t>Capital Levy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group of people looking at a computer&#10;&#10;Description automatically generated with low confidence">
            <a:extLst>
              <a:ext uri="{FF2B5EF4-FFF2-40B4-BE49-F238E27FC236}">
                <a16:creationId xmlns:a16="http://schemas.microsoft.com/office/drawing/2014/main" id="{E6E3EEEC-CE67-46FA-80D0-BFFE2B6C1DED}"/>
              </a:ext>
            </a:extLst>
          </p:cNvPr>
          <p:cNvPicPr>
            <a:picLocks noChangeAspect="1"/>
          </p:cNvPicPr>
          <p:nvPr/>
        </p:nvPicPr>
        <p:blipFill rotWithShape="1">
          <a:blip r:embed="rId3"/>
          <a:srcRect l="3590" r="4250"/>
          <a:stretch/>
        </p:blipFill>
        <p:spPr>
          <a:xfrm>
            <a:off x="90823" y="1710278"/>
            <a:ext cx="2170746" cy="693922"/>
          </a:xfrm>
          <a:prstGeom prst="rect">
            <a:avLst/>
          </a:prstGeom>
        </p:spPr>
      </p:pic>
      <p:pic>
        <p:nvPicPr>
          <p:cNvPr id="8" name="Picture 7" descr="A group of people standing in front of a red banner&#10;&#10;Description automatically generated with medium confidence">
            <a:extLst>
              <a:ext uri="{FF2B5EF4-FFF2-40B4-BE49-F238E27FC236}">
                <a16:creationId xmlns:a16="http://schemas.microsoft.com/office/drawing/2014/main" id="{EB422C42-24B0-4847-81DA-ACAEDC7E1A0D}"/>
              </a:ext>
            </a:extLst>
          </p:cNvPr>
          <p:cNvPicPr>
            <a:picLocks noChangeAspect="1"/>
          </p:cNvPicPr>
          <p:nvPr/>
        </p:nvPicPr>
        <p:blipFill rotWithShape="1">
          <a:blip r:embed="rId4"/>
          <a:srcRect l="2152" r="3201"/>
          <a:stretch/>
        </p:blipFill>
        <p:spPr>
          <a:xfrm>
            <a:off x="2261569" y="1710278"/>
            <a:ext cx="2233649" cy="695269"/>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194E6C48-E757-423A-B5AE-ADB057E0A4A6}"/>
              </a:ext>
            </a:extLst>
          </p:cNvPr>
          <p:cNvPicPr>
            <a:picLocks noChangeAspect="1"/>
          </p:cNvPicPr>
          <p:nvPr/>
        </p:nvPicPr>
        <p:blipFill rotWithShape="1">
          <a:blip r:embed="rId5"/>
          <a:srcRect l="2921" r="2432"/>
          <a:stretch/>
        </p:blipFill>
        <p:spPr>
          <a:xfrm>
            <a:off x="4648782" y="1739349"/>
            <a:ext cx="2233649" cy="695270"/>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B4FD52C5-16E0-4D1F-8825-A86B9F4F6DA9}"/>
              </a:ext>
            </a:extLst>
          </p:cNvPr>
          <p:cNvPicPr>
            <a:picLocks noChangeAspect="1"/>
          </p:cNvPicPr>
          <p:nvPr/>
        </p:nvPicPr>
        <p:blipFill rotWithShape="1">
          <a:blip r:embed="rId6"/>
          <a:srcRect l="2870" r="5519"/>
          <a:stretch/>
        </p:blipFill>
        <p:spPr>
          <a:xfrm>
            <a:off x="6981989" y="1739349"/>
            <a:ext cx="2162011" cy="695270"/>
          </a:xfrm>
          <a:prstGeom prst="rect">
            <a:avLst/>
          </a:prstGeom>
        </p:spPr>
      </p:pic>
      <p:sp>
        <p:nvSpPr>
          <p:cNvPr id="13" name="TextBox 12">
            <a:extLst>
              <a:ext uri="{FF2B5EF4-FFF2-40B4-BE49-F238E27FC236}">
                <a16:creationId xmlns:a16="http://schemas.microsoft.com/office/drawing/2014/main" id="{4AB2DAD7-91CC-4225-B98B-518A47597804}"/>
              </a:ext>
            </a:extLst>
          </p:cNvPr>
          <p:cNvSpPr txBox="1"/>
          <p:nvPr/>
        </p:nvSpPr>
        <p:spPr>
          <a:xfrm>
            <a:off x="90823" y="2434619"/>
            <a:ext cx="1968322" cy="2031325"/>
          </a:xfrm>
          <a:prstGeom prst="rect">
            <a:avLst/>
          </a:prstGeom>
          <a:noFill/>
        </p:spPr>
        <p:txBody>
          <a:bodyPr wrap="square" rtlCol="0">
            <a:spAutoFit/>
          </a:bodyPr>
          <a:lstStyle/>
          <a:p>
            <a:r>
              <a:rPr lang="en-US" sz="1400" dirty="0"/>
              <a:t>Our students benefit from ongoing integration of technology into their learning.</a:t>
            </a:r>
          </a:p>
          <a:p>
            <a:endParaRPr lang="en-US" sz="1400" dirty="0"/>
          </a:p>
          <a:p>
            <a:endParaRPr lang="en-US" sz="1400" dirty="0"/>
          </a:p>
          <a:p>
            <a:endParaRPr lang="en-US" sz="1400" dirty="0"/>
          </a:p>
          <a:p>
            <a:r>
              <a:rPr lang="en-US" sz="1400" dirty="0">
                <a:solidFill>
                  <a:srgbClr val="00447C"/>
                </a:solidFill>
              </a:rPr>
              <a:t>$ 96 million</a:t>
            </a:r>
          </a:p>
        </p:txBody>
      </p:sp>
      <p:sp>
        <p:nvSpPr>
          <p:cNvPr id="14" name="TextBox 13">
            <a:extLst>
              <a:ext uri="{FF2B5EF4-FFF2-40B4-BE49-F238E27FC236}">
                <a16:creationId xmlns:a16="http://schemas.microsoft.com/office/drawing/2014/main" id="{5C4ACCF4-4A83-42ED-AB33-219CA9095258}"/>
              </a:ext>
            </a:extLst>
          </p:cNvPr>
          <p:cNvSpPr txBox="1"/>
          <p:nvPr/>
        </p:nvSpPr>
        <p:spPr>
          <a:xfrm>
            <a:off x="2274571" y="2434619"/>
            <a:ext cx="1968322" cy="2031325"/>
          </a:xfrm>
          <a:prstGeom prst="rect">
            <a:avLst/>
          </a:prstGeom>
          <a:noFill/>
        </p:spPr>
        <p:txBody>
          <a:bodyPr wrap="square" rtlCol="0">
            <a:spAutoFit/>
          </a:bodyPr>
          <a:lstStyle/>
          <a:p>
            <a:r>
              <a:rPr lang="en-US" sz="1400" dirty="0"/>
              <a:t>Our students will learn in buildings that are made to be safer and more secure.</a:t>
            </a:r>
          </a:p>
          <a:p>
            <a:endParaRPr lang="en-US" sz="1400" dirty="0"/>
          </a:p>
          <a:p>
            <a:endParaRPr lang="en-US" sz="1400" dirty="0"/>
          </a:p>
          <a:p>
            <a:endParaRPr lang="en-US" sz="1400" dirty="0"/>
          </a:p>
          <a:p>
            <a:endParaRPr lang="en-US" sz="1400" dirty="0"/>
          </a:p>
          <a:p>
            <a:r>
              <a:rPr lang="en-US" sz="1400" dirty="0">
                <a:solidFill>
                  <a:srgbClr val="00447C"/>
                </a:solidFill>
              </a:rPr>
              <a:t>$ 2 million</a:t>
            </a:r>
          </a:p>
        </p:txBody>
      </p:sp>
      <p:sp>
        <p:nvSpPr>
          <p:cNvPr id="15" name="TextBox 14">
            <a:extLst>
              <a:ext uri="{FF2B5EF4-FFF2-40B4-BE49-F238E27FC236}">
                <a16:creationId xmlns:a16="http://schemas.microsoft.com/office/drawing/2014/main" id="{41E2AF43-FE99-4C14-A80C-310A9F9F55AE}"/>
              </a:ext>
            </a:extLst>
          </p:cNvPr>
          <p:cNvSpPr txBox="1"/>
          <p:nvPr/>
        </p:nvSpPr>
        <p:spPr>
          <a:xfrm>
            <a:off x="4648782" y="2435608"/>
            <a:ext cx="2069716" cy="2031325"/>
          </a:xfrm>
          <a:prstGeom prst="rect">
            <a:avLst/>
          </a:prstGeom>
          <a:noFill/>
        </p:spPr>
        <p:txBody>
          <a:bodyPr wrap="square" rtlCol="0">
            <a:spAutoFit/>
          </a:bodyPr>
          <a:lstStyle/>
          <a:p>
            <a:r>
              <a:rPr lang="en-US" sz="1400" dirty="0"/>
              <a:t>Every student will have the same opportunity to learn in well-functioning, safe and modern spaces.</a:t>
            </a:r>
          </a:p>
          <a:p>
            <a:endParaRPr lang="en-US" sz="1400" dirty="0"/>
          </a:p>
          <a:p>
            <a:endParaRPr lang="en-US" sz="1400" dirty="0"/>
          </a:p>
          <a:p>
            <a:endParaRPr lang="en-US" sz="1400" dirty="0"/>
          </a:p>
          <a:p>
            <a:endParaRPr lang="en-US" sz="1400" dirty="0"/>
          </a:p>
          <a:p>
            <a:r>
              <a:rPr lang="en-US" sz="1400" dirty="0">
                <a:solidFill>
                  <a:srgbClr val="00447C"/>
                </a:solidFill>
              </a:rPr>
              <a:t>$ 172 million</a:t>
            </a:r>
          </a:p>
        </p:txBody>
      </p:sp>
      <p:sp>
        <p:nvSpPr>
          <p:cNvPr id="16" name="TextBox 15">
            <a:extLst>
              <a:ext uri="{FF2B5EF4-FFF2-40B4-BE49-F238E27FC236}">
                <a16:creationId xmlns:a16="http://schemas.microsoft.com/office/drawing/2014/main" id="{010DC493-7075-4D7B-AB50-BDF6341745DA}"/>
              </a:ext>
            </a:extLst>
          </p:cNvPr>
          <p:cNvSpPr txBox="1"/>
          <p:nvPr/>
        </p:nvSpPr>
        <p:spPr>
          <a:xfrm>
            <a:off x="6947088" y="2435308"/>
            <a:ext cx="1968322" cy="2031325"/>
          </a:xfrm>
          <a:prstGeom prst="rect">
            <a:avLst/>
          </a:prstGeom>
          <a:noFill/>
        </p:spPr>
        <p:txBody>
          <a:bodyPr wrap="square" rtlCol="0">
            <a:spAutoFit/>
          </a:bodyPr>
          <a:lstStyle/>
          <a:p>
            <a:r>
              <a:rPr lang="en-US" sz="1400" dirty="0"/>
              <a:t>Our facilities are valuable community assets and must be maintained to increase their life expectancy and comply with state mandated upgrades.</a:t>
            </a:r>
          </a:p>
          <a:p>
            <a:endParaRPr lang="en-US" sz="1400" dirty="0"/>
          </a:p>
          <a:p>
            <a:r>
              <a:rPr lang="en-US" sz="1400" dirty="0">
                <a:solidFill>
                  <a:srgbClr val="00447C"/>
                </a:solidFill>
              </a:rPr>
              <a:t>$ 54 million</a:t>
            </a:r>
          </a:p>
        </p:txBody>
      </p:sp>
      <p:sp>
        <p:nvSpPr>
          <p:cNvPr id="4" name="TextBox 3">
            <a:extLst>
              <a:ext uri="{FF2B5EF4-FFF2-40B4-BE49-F238E27FC236}">
                <a16:creationId xmlns:a16="http://schemas.microsoft.com/office/drawing/2014/main" id="{77E11676-52E9-4D44-8080-BD7B0F6BFA60}"/>
              </a:ext>
            </a:extLst>
          </p:cNvPr>
          <p:cNvSpPr txBox="1"/>
          <p:nvPr/>
        </p:nvSpPr>
        <p:spPr>
          <a:xfrm>
            <a:off x="6668086" y="1209822"/>
            <a:ext cx="2162011" cy="365760"/>
          </a:xfrm>
          <a:prstGeom prst="rect">
            <a:avLst/>
          </a:prstGeom>
          <a:noFill/>
        </p:spPr>
        <p:txBody>
          <a:bodyPr wrap="square" rtlCol="0">
            <a:spAutoFit/>
          </a:bodyPr>
          <a:lstStyle/>
          <a:p>
            <a:r>
              <a:rPr lang="en-US" dirty="0">
                <a:solidFill>
                  <a:srgbClr val="00447C"/>
                </a:solidFill>
              </a:rPr>
              <a:t>Total: $325.5 million</a:t>
            </a:r>
          </a:p>
        </p:txBody>
      </p:sp>
    </p:spTree>
    <p:extLst>
      <p:ext uri="{BB962C8B-B14F-4D97-AF65-F5344CB8AC3E}">
        <p14:creationId xmlns:p14="http://schemas.microsoft.com/office/powerpoint/2010/main" val="27869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picture containing text, shoji, building&#10;&#10;Description automatically generated">
            <a:extLst>
              <a:ext uri="{FF2B5EF4-FFF2-40B4-BE49-F238E27FC236}">
                <a16:creationId xmlns:a16="http://schemas.microsoft.com/office/drawing/2014/main" id="{E7D2D9A4-A0B6-49D5-9A7B-713A2CCFE106}"/>
              </a:ext>
            </a:extLst>
          </p:cNvPr>
          <p:cNvPicPr>
            <a:picLocks noChangeAspect="1"/>
          </p:cNvPicPr>
          <p:nvPr/>
        </p:nvPicPr>
        <p:blipFill>
          <a:blip r:embed="rId3"/>
          <a:stretch>
            <a:fillRect/>
          </a:stretch>
        </p:blipFill>
        <p:spPr>
          <a:xfrm>
            <a:off x="551432" y="1788224"/>
            <a:ext cx="4092587" cy="2283143"/>
          </a:xfrm>
          <a:prstGeom prst="rect">
            <a:avLst/>
          </a:prstGeom>
        </p:spPr>
      </p:pic>
      <p:pic>
        <p:nvPicPr>
          <p:cNvPr id="8" name="Picture 7" descr="Chart, bar chart, waterfall chart&#10;&#10;Description automatically generated">
            <a:extLst>
              <a:ext uri="{FF2B5EF4-FFF2-40B4-BE49-F238E27FC236}">
                <a16:creationId xmlns:a16="http://schemas.microsoft.com/office/drawing/2014/main" id="{662E7CF8-FF6D-4CE3-BD95-A8364ADC5300}"/>
              </a:ext>
            </a:extLst>
          </p:cNvPr>
          <p:cNvPicPr>
            <a:picLocks noChangeAspect="1"/>
          </p:cNvPicPr>
          <p:nvPr/>
        </p:nvPicPr>
        <p:blipFill>
          <a:blip r:embed="rId4"/>
          <a:stretch>
            <a:fillRect/>
          </a:stretch>
        </p:blipFill>
        <p:spPr>
          <a:xfrm>
            <a:off x="5193232" y="1788224"/>
            <a:ext cx="3588275" cy="2441749"/>
          </a:xfrm>
          <a:prstGeom prst="rect">
            <a:avLst/>
          </a:prstGeom>
        </p:spPr>
      </p:pic>
    </p:spTree>
    <p:extLst>
      <p:ext uri="{BB962C8B-B14F-4D97-AF65-F5344CB8AC3E}">
        <p14:creationId xmlns:p14="http://schemas.microsoft.com/office/powerpoint/2010/main" val="146188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a:extLst>
              <a:ext uri="{FF2B5EF4-FFF2-40B4-BE49-F238E27FC236}">
                <a16:creationId xmlns:a16="http://schemas.microsoft.com/office/drawing/2014/main" id="{66C410EA-0442-4821-B2B2-980984BBD7AC}"/>
              </a:ext>
            </a:extLst>
          </p:cNvPr>
          <p:cNvPicPr>
            <a:picLocks noChangeAspect="1"/>
          </p:cNvPicPr>
          <p:nvPr/>
        </p:nvPicPr>
        <p:blipFill>
          <a:blip r:embed="rId3"/>
          <a:stretch>
            <a:fillRect/>
          </a:stretch>
        </p:blipFill>
        <p:spPr>
          <a:xfrm>
            <a:off x="482322" y="1842760"/>
            <a:ext cx="4164779" cy="1574315"/>
          </a:xfrm>
          <a:prstGeom prst="rect">
            <a:avLst/>
          </a:prstGeom>
        </p:spPr>
      </p:pic>
      <p:pic>
        <p:nvPicPr>
          <p:cNvPr id="9" name="Picture 8">
            <a:extLst>
              <a:ext uri="{FF2B5EF4-FFF2-40B4-BE49-F238E27FC236}">
                <a16:creationId xmlns:a16="http://schemas.microsoft.com/office/drawing/2014/main" id="{40BE76BB-D35E-4D6C-BC2F-C8B6CCD2E821}"/>
              </a:ext>
            </a:extLst>
          </p:cNvPr>
          <p:cNvPicPr>
            <a:picLocks noChangeAspect="1"/>
          </p:cNvPicPr>
          <p:nvPr/>
        </p:nvPicPr>
        <p:blipFill>
          <a:blip r:embed="rId4"/>
          <a:stretch>
            <a:fillRect/>
          </a:stretch>
        </p:blipFill>
        <p:spPr>
          <a:xfrm>
            <a:off x="4432396" y="2506498"/>
            <a:ext cx="4646564" cy="1589137"/>
          </a:xfrm>
          <a:prstGeom prst="rect">
            <a:avLst/>
          </a:prstGeom>
        </p:spPr>
      </p:pic>
    </p:spTree>
    <p:extLst>
      <p:ext uri="{BB962C8B-B14F-4D97-AF65-F5344CB8AC3E}">
        <p14:creationId xmlns:p14="http://schemas.microsoft.com/office/powerpoint/2010/main" val="78083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Summary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6" name="TextBox 5">
            <a:extLst>
              <a:ext uri="{FF2B5EF4-FFF2-40B4-BE49-F238E27FC236}">
                <a16:creationId xmlns:a16="http://schemas.microsoft.com/office/drawing/2014/main" id="{2B22C3FE-7798-4815-AE66-D822B77B5CD9}"/>
              </a:ext>
            </a:extLst>
          </p:cNvPr>
          <p:cNvSpPr txBox="1"/>
          <p:nvPr/>
        </p:nvSpPr>
        <p:spPr>
          <a:xfrm>
            <a:off x="586333" y="1549916"/>
            <a:ext cx="6830467" cy="2755113"/>
          </a:xfrm>
          <a:prstGeom prst="rect">
            <a:avLst/>
          </a:prstGeom>
          <a:noFill/>
        </p:spPr>
        <p:txBody>
          <a:bodyPr wrap="square" rtlCol="0">
            <a:spAutoFit/>
          </a:bodyPr>
          <a:lstStyle/>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 AV starting in January 2023. </a:t>
            </a:r>
          </a:p>
        </p:txBody>
      </p:sp>
      <p:pic>
        <p:nvPicPr>
          <p:cNvPr id="7" name="Picture 6" descr="A picture containing ground, umbrella, little, outdoor&#10;&#10;Description automatically generated">
            <a:extLst>
              <a:ext uri="{FF2B5EF4-FFF2-40B4-BE49-F238E27FC236}">
                <a16:creationId xmlns:a16="http://schemas.microsoft.com/office/drawing/2014/main" id="{A6AB4331-3598-488B-A7CF-6AEF75923E3F}"/>
              </a:ext>
            </a:extLst>
          </p:cNvPr>
          <p:cNvPicPr>
            <a:picLocks noChangeAspect="1"/>
          </p:cNvPicPr>
          <p:nvPr/>
        </p:nvPicPr>
        <p:blipFill>
          <a:blip r:embed="rId3"/>
          <a:stretch>
            <a:fillRect/>
          </a:stretch>
        </p:blipFill>
        <p:spPr>
          <a:xfrm>
            <a:off x="7308321" y="982133"/>
            <a:ext cx="1724025" cy="2298700"/>
          </a:xfrm>
          <a:prstGeom prst="rect">
            <a:avLst/>
          </a:prstGeom>
        </p:spPr>
      </p:pic>
    </p:spTree>
    <p:extLst>
      <p:ext uri="{BB962C8B-B14F-4D97-AF65-F5344CB8AC3E}">
        <p14:creationId xmlns:p14="http://schemas.microsoft.com/office/powerpoint/2010/main" val="3681309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Teachers xmlns="00efa2a0-6822-448f-ae71-f0299b99b76e" xsi:nil="true"/>
    <DefaultSectionNames xmlns="00efa2a0-6822-448f-ae71-f0299b99b76e" xsi:nil="true"/>
    <NotebookType xmlns="00efa2a0-6822-448f-ae71-f0299b99b76e" xsi:nil="true"/>
    <Teachers xmlns="00efa2a0-6822-448f-ae71-f0299b99b76e">
      <UserInfo>
        <DisplayName/>
        <AccountId xsi:nil="true"/>
        <AccountType/>
      </UserInfo>
    </Teachers>
    <Student_Groups xmlns="00efa2a0-6822-448f-ae71-f0299b99b76e">
      <UserInfo>
        <DisplayName/>
        <AccountId xsi:nil="true"/>
        <AccountType/>
      </UserInfo>
    </Student_Groups>
    <Invited_Students xmlns="00efa2a0-6822-448f-ae71-f0299b99b76e" xsi:nil="true"/>
    <Students xmlns="00efa2a0-6822-448f-ae71-f0299b99b76e">
      <UserInfo>
        <DisplayName/>
        <AccountId xsi:nil="true"/>
        <AccountType/>
      </UserInfo>
    </Students>
    <AppVersion xmlns="00efa2a0-6822-448f-ae71-f0299b99b76e" xsi:nil="true"/>
    <Self_Registration_Enabled xmlns="00efa2a0-6822-448f-ae71-f0299b99b76e" xsi:nil="true"/>
    <Has_Teacher_Only_SectionGroup xmlns="00efa2a0-6822-448f-ae71-f0299b99b76e" xsi:nil="true"/>
    <FolderType xmlns="00efa2a0-6822-448f-ae71-f0299b99b76e" xsi:nil="true"/>
    <CultureName xmlns="00efa2a0-6822-448f-ae71-f0299b99b76e" xsi:nil="true"/>
    <Owner xmlns="00efa2a0-6822-448f-ae71-f0299b99b76e">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41DD5A5A7A0D4C8102A460D52D782C" ma:contentTypeVersion="27" ma:contentTypeDescription="Create a new document." ma:contentTypeScope="" ma:versionID="f59958a8ac322df891b2263e53da5ea9">
  <xsd:schema xmlns:xsd="http://www.w3.org/2001/XMLSchema" xmlns:xs="http://www.w3.org/2001/XMLSchema" xmlns:p="http://schemas.microsoft.com/office/2006/metadata/properties" xmlns:ns3="00efa2a0-6822-448f-ae71-f0299b99b76e" xmlns:ns4="c44eec5a-0a0a-4f50-bb18-159a6f4a578f" targetNamespace="http://schemas.microsoft.com/office/2006/metadata/properties" ma:root="true" ma:fieldsID="5a2713f41d7df605a1d108ee4881d08b" ns3:_="" ns4:_="">
    <xsd:import namespace="00efa2a0-6822-448f-ae71-f0299b99b76e"/>
    <xsd:import namespace="c44eec5a-0a0a-4f50-bb18-159a6f4a578f"/>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fa2a0-6822-448f-ae71-f0299b99b76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MediaServiceAutoTags" ma:internalName="MediaServiceAutoTags" ma:readOnly="true">
      <xsd:simpleType>
        <xsd:restriction base="dms:Text"/>
      </xsd:simpleType>
    </xsd:element>
    <xsd:element name="MediaServiceLocation" ma:index="28" nillable="true" ma:displayName="MediaServiceLoca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LengthInSeconds" ma:index="3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4eec5a-0a0a-4f50-bb18-159a6f4a578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element name="SharingHintHash" ma:index="2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ABB91-16B6-4A6F-9922-CA180977A5C1}">
  <ds:schemaRefs>
    <ds:schemaRef ds:uri="http://schemas.microsoft.com/sharepoint/v3/contenttype/forms"/>
  </ds:schemaRefs>
</ds:datastoreItem>
</file>

<file path=customXml/itemProps2.xml><?xml version="1.0" encoding="utf-8"?>
<ds:datastoreItem xmlns:ds="http://schemas.openxmlformats.org/officeDocument/2006/customXml" ds:itemID="{25CE3D8A-C57A-4672-B96C-445CAB83522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0efa2a0-6822-448f-ae71-f0299b99b76e"/>
    <ds:schemaRef ds:uri="c44eec5a-0a0a-4f50-bb18-159a6f4a578f"/>
    <ds:schemaRef ds:uri="http://www.w3.org/XML/1998/namespace"/>
    <ds:schemaRef ds:uri="http://purl.org/dc/dcmitype/"/>
  </ds:schemaRefs>
</ds:datastoreItem>
</file>

<file path=customXml/itemProps3.xml><?xml version="1.0" encoding="utf-8"?>
<ds:datastoreItem xmlns:ds="http://schemas.openxmlformats.org/officeDocument/2006/customXml" ds:itemID="{EC2B6A3F-4B85-4439-9E0B-0EA83611951F}">
  <ds:schemaRefs>
    <ds:schemaRef ds:uri="00efa2a0-6822-448f-ae71-f0299b99b76e"/>
    <ds:schemaRef ds:uri="c44eec5a-0a0a-4f50-bb18-159a6f4a57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Apothecary.thmx</Template>
  <TotalTime>801</TotalTime>
  <Words>1769</Words>
  <Application>Microsoft Office PowerPoint</Application>
  <PresentationFormat>On-screen Show (16:9)</PresentationFormat>
  <Paragraphs>178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Reeves,  Kathy</cp:lastModifiedBy>
  <cp:revision>104</cp:revision>
  <cp:lastPrinted>2021-11-16T18:11:04Z</cp:lastPrinted>
  <dcterms:created xsi:type="dcterms:W3CDTF">2016-08-25T16:48:33Z</dcterms:created>
  <dcterms:modified xsi:type="dcterms:W3CDTF">2022-01-20T21:58:51Z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0x010100A641DD5A5A7A0D4C8102A460D52D782C</vt:lpwstr>
  </property>
</Properties>
</file>